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5"/>
  </p:notesMasterIdLst>
  <p:sldIdLst>
    <p:sldId id="351" r:id="rId2"/>
    <p:sldId id="259" r:id="rId3"/>
    <p:sldId id="350" r:id="rId4"/>
    <p:sldId id="321" r:id="rId5"/>
    <p:sldId id="322" r:id="rId6"/>
    <p:sldId id="323" r:id="rId7"/>
    <p:sldId id="324" r:id="rId8"/>
    <p:sldId id="368" r:id="rId9"/>
    <p:sldId id="369" r:id="rId10"/>
    <p:sldId id="370" r:id="rId11"/>
    <p:sldId id="371" r:id="rId12"/>
    <p:sldId id="326" r:id="rId13"/>
    <p:sldId id="327" r:id="rId14"/>
    <p:sldId id="328" r:id="rId15"/>
    <p:sldId id="329" r:id="rId16"/>
    <p:sldId id="330" r:id="rId17"/>
    <p:sldId id="358"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7" r:id="rId33"/>
    <p:sldId id="359" r:id="rId34"/>
    <p:sldId id="274" r:id="rId35"/>
    <p:sldId id="258" r:id="rId36"/>
    <p:sldId id="257" r:id="rId37"/>
    <p:sldId id="275" r:id="rId38"/>
    <p:sldId id="293" r:id="rId39"/>
    <p:sldId id="362" r:id="rId40"/>
    <p:sldId id="295" r:id="rId41"/>
    <p:sldId id="352" r:id="rId42"/>
    <p:sldId id="353" r:id="rId43"/>
    <p:sldId id="354" r:id="rId44"/>
    <p:sldId id="355" r:id="rId45"/>
    <p:sldId id="356" r:id="rId46"/>
    <p:sldId id="357" r:id="rId47"/>
    <p:sldId id="288" r:id="rId48"/>
    <p:sldId id="289" r:id="rId49"/>
    <p:sldId id="290" r:id="rId50"/>
    <p:sldId id="291" r:id="rId51"/>
    <p:sldId id="363" r:id="rId52"/>
    <p:sldId id="292" r:id="rId53"/>
    <p:sldId id="316" r:id="rId54"/>
    <p:sldId id="301" r:id="rId55"/>
    <p:sldId id="365" r:id="rId56"/>
    <p:sldId id="366" r:id="rId57"/>
    <p:sldId id="364" r:id="rId58"/>
    <p:sldId id="360" r:id="rId59"/>
    <p:sldId id="361" r:id="rId60"/>
    <p:sldId id="309" r:id="rId61"/>
    <p:sldId id="372" r:id="rId62"/>
    <p:sldId id="312" r:id="rId63"/>
    <p:sldId id="367" r:id="rId64"/>
  </p:sldIdLst>
  <p:sldSz cx="9144000" cy="6858000" type="screen4x3"/>
  <p:notesSz cx="6858000" cy="9144000"/>
  <p:defaultTextStyle>
    <a:defPPr>
      <a:defRPr lang="en-US"/>
    </a:defPPr>
    <a:lvl1pPr algn="l" rtl="0" fontAlgn="base">
      <a:spcBef>
        <a:spcPct val="0"/>
      </a:spcBef>
      <a:spcAft>
        <a:spcPct val="0"/>
      </a:spcAft>
      <a:defRPr sz="3200" kern="1200">
        <a:solidFill>
          <a:schemeClr val="bg1"/>
        </a:solidFill>
        <a:latin typeface="GillSans" pitchFamily="34" charset="0"/>
        <a:ea typeface="+mn-ea"/>
        <a:cs typeface="+mn-cs"/>
      </a:defRPr>
    </a:lvl1pPr>
    <a:lvl2pPr marL="457200" algn="l" rtl="0" fontAlgn="base">
      <a:spcBef>
        <a:spcPct val="0"/>
      </a:spcBef>
      <a:spcAft>
        <a:spcPct val="0"/>
      </a:spcAft>
      <a:defRPr sz="3200" kern="1200">
        <a:solidFill>
          <a:schemeClr val="bg1"/>
        </a:solidFill>
        <a:latin typeface="GillSans" pitchFamily="34" charset="0"/>
        <a:ea typeface="+mn-ea"/>
        <a:cs typeface="+mn-cs"/>
      </a:defRPr>
    </a:lvl2pPr>
    <a:lvl3pPr marL="914400" algn="l" rtl="0" fontAlgn="base">
      <a:spcBef>
        <a:spcPct val="0"/>
      </a:spcBef>
      <a:spcAft>
        <a:spcPct val="0"/>
      </a:spcAft>
      <a:defRPr sz="3200" kern="1200">
        <a:solidFill>
          <a:schemeClr val="bg1"/>
        </a:solidFill>
        <a:latin typeface="GillSans" pitchFamily="34" charset="0"/>
        <a:ea typeface="+mn-ea"/>
        <a:cs typeface="+mn-cs"/>
      </a:defRPr>
    </a:lvl3pPr>
    <a:lvl4pPr marL="1371600" algn="l" rtl="0" fontAlgn="base">
      <a:spcBef>
        <a:spcPct val="0"/>
      </a:spcBef>
      <a:spcAft>
        <a:spcPct val="0"/>
      </a:spcAft>
      <a:defRPr sz="3200" kern="1200">
        <a:solidFill>
          <a:schemeClr val="bg1"/>
        </a:solidFill>
        <a:latin typeface="GillSans" pitchFamily="34" charset="0"/>
        <a:ea typeface="+mn-ea"/>
        <a:cs typeface="+mn-cs"/>
      </a:defRPr>
    </a:lvl4pPr>
    <a:lvl5pPr marL="1828800" algn="l" rtl="0" fontAlgn="base">
      <a:spcBef>
        <a:spcPct val="0"/>
      </a:spcBef>
      <a:spcAft>
        <a:spcPct val="0"/>
      </a:spcAft>
      <a:defRPr sz="3200" kern="1200">
        <a:solidFill>
          <a:schemeClr val="bg1"/>
        </a:solidFill>
        <a:latin typeface="GillSans" pitchFamily="34" charset="0"/>
        <a:ea typeface="+mn-ea"/>
        <a:cs typeface="+mn-cs"/>
      </a:defRPr>
    </a:lvl5pPr>
    <a:lvl6pPr marL="2286000" algn="l" defTabSz="914400" rtl="0" eaLnBrk="1" latinLnBrk="0" hangingPunct="1">
      <a:defRPr sz="3200" kern="1200">
        <a:solidFill>
          <a:schemeClr val="bg1"/>
        </a:solidFill>
        <a:latin typeface="GillSans" pitchFamily="34" charset="0"/>
        <a:ea typeface="+mn-ea"/>
        <a:cs typeface="+mn-cs"/>
      </a:defRPr>
    </a:lvl6pPr>
    <a:lvl7pPr marL="2743200" algn="l" defTabSz="914400" rtl="0" eaLnBrk="1" latinLnBrk="0" hangingPunct="1">
      <a:defRPr sz="3200" kern="1200">
        <a:solidFill>
          <a:schemeClr val="bg1"/>
        </a:solidFill>
        <a:latin typeface="GillSans" pitchFamily="34" charset="0"/>
        <a:ea typeface="+mn-ea"/>
        <a:cs typeface="+mn-cs"/>
      </a:defRPr>
    </a:lvl7pPr>
    <a:lvl8pPr marL="3200400" algn="l" defTabSz="914400" rtl="0" eaLnBrk="1" latinLnBrk="0" hangingPunct="1">
      <a:defRPr sz="3200" kern="1200">
        <a:solidFill>
          <a:schemeClr val="bg1"/>
        </a:solidFill>
        <a:latin typeface="GillSans" pitchFamily="34" charset="0"/>
        <a:ea typeface="+mn-ea"/>
        <a:cs typeface="+mn-cs"/>
      </a:defRPr>
    </a:lvl8pPr>
    <a:lvl9pPr marL="3657600" algn="l" defTabSz="914400" rtl="0" eaLnBrk="1" latinLnBrk="0" hangingPunct="1">
      <a:defRPr sz="3200" kern="1200">
        <a:solidFill>
          <a:schemeClr val="bg1"/>
        </a:solidFill>
        <a:latin typeface="Gill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0" autoAdjust="0"/>
    <p:restoredTop sz="94660"/>
  </p:normalViewPr>
  <p:slideViewPr>
    <p:cSldViewPr>
      <p:cViewPr varScale="1">
        <p:scale>
          <a:sx n="65" d="100"/>
          <a:sy n="65" d="100"/>
        </p:scale>
        <p:origin x="-120" y="-9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C:\Work\NetHope\New%20NGO%20IT%20Calculus%20v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5"/>
      <c:perspective val="30"/>
    </c:view3D>
    <c:plotArea>
      <c:layout/>
      <c:pie3DChart>
        <c:varyColors val="1"/>
        <c:ser>
          <c:idx val="0"/>
          <c:order val="0"/>
          <c:explosion val="4"/>
          <c:dPt>
            <c:idx val="1"/>
            <c:spPr>
              <a:solidFill>
                <a:srgbClr val="00B050"/>
              </a:solidFill>
            </c:spPr>
          </c:dPt>
          <c:dPt>
            <c:idx val="2"/>
            <c:spPr>
              <a:solidFill>
                <a:schemeClr val="accent2">
                  <a:lumMod val="75000"/>
                </a:schemeClr>
              </a:solidFill>
            </c:spPr>
          </c:dPt>
          <c:dPt>
            <c:idx val="4"/>
            <c:explosion val="11"/>
            <c:spPr>
              <a:solidFill>
                <a:srgbClr val="FF0000"/>
              </a:solidFill>
            </c:spPr>
          </c:dPt>
          <c:dLbls>
            <c:dLbl>
              <c:idx val="1"/>
              <c:layout>
                <c:manualLayout>
                  <c:x val="-0.16497861109902712"/>
                  <c:y val="-5.5374076392022173E-2"/>
                </c:manualLayout>
              </c:layout>
              <c:dLblPos val="bestFit"/>
              <c:showPercent val="1"/>
            </c:dLbl>
            <c:dLbl>
              <c:idx val="2"/>
              <c:layout>
                <c:manualLayout>
                  <c:x val="7.6624468902713244E-3"/>
                  <c:y val="-1.6595494879221427E-2"/>
                </c:manualLayout>
              </c:layout>
              <c:dLblPos val="bestFit"/>
              <c:showPercent val="1"/>
            </c:dLbl>
            <c:dLbl>
              <c:idx val="3"/>
              <c:layout/>
              <c:showPercent val="1"/>
            </c:dLbl>
            <c:dLbl>
              <c:idx val="4"/>
              <c:layout>
                <c:manualLayout>
                  <c:x val="0.11372007366482513"/>
                  <c:y val="-4.5400323111182327E-2"/>
                </c:manualLayout>
              </c:layout>
              <c:showPercent val="1"/>
            </c:dLbl>
            <c:dLbl>
              <c:idx val="5"/>
              <c:showPercent val="1"/>
            </c:dLbl>
            <c:dLbl>
              <c:idx val="6"/>
              <c:layout>
                <c:manualLayout>
                  <c:x val="2.5280665883615504E-2"/>
                  <c:y val="-2.2169047050936787E-2"/>
                </c:manualLayout>
              </c:layout>
              <c:dLblPos val="bestFit"/>
              <c:showPercent val="1"/>
            </c:dLbl>
            <c:numFmt formatCode="0.0%" sourceLinked="0"/>
            <c:txPr>
              <a:bodyPr/>
              <a:lstStyle/>
              <a:p>
                <a:pPr>
                  <a:defRPr sz="2000"/>
                </a:pPr>
                <a:endParaRPr lang="en-US"/>
              </a:p>
            </c:txPr>
            <c:dLblPos val="ctr"/>
            <c:showPercent val="1"/>
            <c:showLeaderLines val="1"/>
          </c:dLbls>
          <c:cat>
            <c:strRef>
              <c:f>'Case 2'!$C$3:$C$7</c:f>
              <c:strCache>
                <c:ptCount val="5"/>
                <c:pt idx="0">
                  <c:v>Base IT budget (22%)</c:v>
                </c:pt>
                <c:pt idx="1">
                  <c:v>Philanthropy - GIK + Volunteers (16%)</c:v>
                </c:pt>
                <c:pt idx="2">
                  <c:v>Collaboration  - NetHope, SS, I4D (2%)</c:v>
                </c:pt>
                <c:pt idx="3">
                  <c:v>Increased NGO skin-in-the-game (4%)</c:v>
                </c:pt>
                <c:pt idx="4">
                  <c:v>Remaining Gap  (56%)</c:v>
                </c:pt>
              </c:strCache>
            </c:strRef>
          </c:cat>
          <c:val>
            <c:numRef>
              <c:f>'Case 2'!$B$3:$B$7</c:f>
              <c:numCache>
                <c:formatCode>"$"#,##0_);[Red]\("$"#,##0\)</c:formatCode>
                <c:ptCount val="5"/>
                <c:pt idx="0">
                  <c:v>5000000</c:v>
                </c:pt>
                <c:pt idx="1">
                  <c:v>3500000</c:v>
                </c:pt>
                <c:pt idx="2">
                  <c:v>425657.05989110703</c:v>
                </c:pt>
                <c:pt idx="3">
                  <c:v>1000000</c:v>
                </c:pt>
                <c:pt idx="4">
                  <c:v>12574400</c:v>
                </c:pt>
              </c:numCache>
            </c:numRef>
          </c:val>
        </c:ser>
      </c:pie3DChart>
    </c:plotArea>
    <c:legend>
      <c:legendPos val="r"/>
      <c:layout>
        <c:manualLayout>
          <c:xMode val="edge"/>
          <c:yMode val="edge"/>
          <c:x val="0.65766201186177764"/>
          <c:y val="0.12655599868198292"/>
          <c:w val="0.32164078247125188"/>
          <c:h val="0.49091747080598402"/>
        </c:manualLayout>
      </c:layout>
      <c:txPr>
        <a:bodyPr/>
        <a:lstStyle/>
        <a:p>
          <a:pPr rtl="0">
            <a:defRPr sz="1400"/>
          </a:pPr>
          <a:endParaRPr lang="en-US"/>
        </a:p>
      </c:txPr>
    </c:legend>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n-US"/>
          </a:p>
        </p:txBody>
      </p:sp>
      <p:sp>
        <p:nvSpPr>
          <p:cNvPr id="665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charset="0"/>
              </a:defRPr>
            </a:lvl1pPr>
          </a:lstStyle>
          <a:p>
            <a:pPr>
              <a:defRPr/>
            </a:pPr>
            <a:fld id="{470C43CE-CD12-42D0-AB15-858C497FFB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vetheworldblog.files.wordpress.com/2009/10/2606613587_44ea042f60.jp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uncultured.co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eblogs.jupiterresearch.com/analysts/as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fastcompany.com/magazine/41/sternin.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3196461C-6760-425C-933F-6FA1B3449F1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smtClean="0">
                <a:ea typeface="ＭＳ Ｐゴシック" charset="-128"/>
              </a:rPr>
              <a:t>A fictitious $200M NGO; 1,700 users</a:t>
            </a:r>
          </a:p>
        </p:txBody>
      </p:sp>
      <p:sp>
        <p:nvSpPr>
          <p:cNvPr id="76804" name="Slide Number Placeholder 3"/>
          <p:cNvSpPr>
            <a:spLocks noGrp="1"/>
          </p:cNvSpPr>
          <p:nvPr>
            <p:ph type="sldNum" sz="quarter" idx="5"/>
          </p:nvPr>
        </p:nvSpPr>
        <p:spPr>
          <a:noFill/>
        </p:spPr>
        <p:txBody>
          <a:bodyPr/>
          <a:lstStyle/>
          <a:p>
            <a:fld id="{C8B6244A-281B-41BE-BAC3-647E1F52E5FA}" type="slidenum">
              <a:rPr lang="en-US">
                <a:ea typeface="ＭＳ Ｐゴシック" charset="-128"/>
              </a:rPr>
              <a:pPr/>
              <a:t>10</a:t>
            </a:fld>
            <a:endParaRPr lang="en-US">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80038830-71C2-4362-900A-E029E6889B2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446" tIns="46223" rIns="92446" bIns="46223" anchor="b"/>
          <a:lstStyle/>
          <a:p>
            <a:pPr algn="r" defTabSz="923925"/>
            <a:fld id="{919F5D33-AA9A-4756-8516-31FB610AD7E7}" type="slidenum">
              <a:rPr lang="en-US" sz="1200"/>
              <a:pPr algn="r" defTabSz="923925"/>
              <a:t>12</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8" tIns="45719" rIns="91438" bIns="45719" anchor="b"/>
          <a:lstStyle/>
          <a:p>
            <a:pPr algn="r"/>
            <a:fld id="{1329BE55-DA0D-42F6-9265-DAB1AB8BF451}" type="slidenum">
              <a:rPr lang="en-US" sz="1200"/>
              <a:pPr algn="r"/>
              <a:t>13</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8" tIns="45719" rIns="91438" bIns="45719"/>
          <a:lstStyle/>
          <a:p>
            <a:pPr eaLnBrk="1" hangingPunct="1"/>
            <a:endParaRPr lang="en-US"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2525" y="692150"/>
            <a:ext cx="4554538" cy="3416300"/>
          </a:xfrm>
          <a:ln/>
        </p:spPr>
      </p:sp>
      <p:sp>
        <p:nvSpPr>
          <p:cNvPr id="81923"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7608255-75BC-4381-8945-A055395DE6FF}" type="slidenum">
              <a:rPr lang="en-US"/>
              <a:pPr/>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780D522-79EA-43AF-9C95-806049C73DC7}" type="slidenum">
              <a:rPr lang="en-US"/>
              <a:pPr/>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4EE5902-742D-4E3C-AAF4-88B42ACA4EFF}" type="slidenum">
              <a:rPr lang="en-US"/>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F7DDA24-8073-46E3-B4FB-58DC75F2D453}" type="slidenum">
              <a:rPr lang="en-US"/>
              <a:pPr/>
              <a:t>2</a:t>
            </a:fld>
            <a:endParaRPr lang="en-US"/>
          </a:p>
        </p:txBody>
      </p:sp>
      <p:sp>
        <p:nvSpPr>
          <p:cNvPr id="68611" name="Rectangle 2"/>
          <p:cNvSpPr>
            <a:spLocks noRot="1" noChangeArrowheads="1" noTextEdit="1"/>
          </p:cNvSpPr>
          <p:nvPr>
            <p:ph type="sldImg"/>
          </p:nvPr>
        </p:nvSpPr>
        <p:spPr>
          <a:xfrm>
            <a:off x="1144588" y="685800"/>
            <a:ext cx="4570412" cy="3427413"/>
          </a:xfrm>
          <a:ln/>
        </p:spPr>
      </p:sp>
      <p:sp>
        <p:nvSpPr>
          <p:cNvPr id="68612" name="Rectangle 3"/>
          <p:cNvSpPr>
            <a:spLocks noGrp="1" noChangeArrowheads="1"/>
          </p:cNvSpPr>
          <p:nvPr>
            <p:ph type="body" idx="1"/>
          </p:nvPr>
        </p:nvSpPr>
        <p:spPr>
          <a:xfrm>
            <a:off x="687388" y="4343400"/>
            <a:ext cx="5484812"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DA44442-46BD-47BC-9FB8-D05DA1F0DF51}" type="slidenum">
              <a:rPr lang="en-US"/>
              <a:pPr/>
              <a:t>20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Gary Hamel interview, CIO Magazine, November 15, 2007, p. 50-55.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smtClean="0">
                <a:hlinkClick r:id="rId3"/>
              </a:rPr>
              <a:t>http://savetheworldblog.files.wordpress.com/2009/10/2606613587_44ea042f60.jpg</a:t>
            </a:r>
            <a:endParaRPr lang="en-US" smtClean="0"/>
          </a:p>
          <a:p>
            <a:pPr eaLnBrk="1" hangingPunct="1"/>
            <a:r>
              <a:rPr lang="en-US" smtClean="0">
                <a:hlinkClick r:id="rId4"/>
              </a:rPr>
              <a:t>http://uncultured.com/</a:t>
            </a:r>
            <a:endParaRPr lang="en-US" smtClean="0"/>
          </a:p>
          <a:p>
            <a:pPr eaLnBrk="1" hangingPunct="1"/>
            <a:endParaRPr lang="en-US" smtClean="0"/>
          </a:p>
        </p:txBody>
      </p:sp>
      <p:sp>
        <p:nvSpPr>
          <p:cNvPr id="88068" name="Slide Number Placeholder 3"/>
          <p:cNvSpPr>
            <a:spLocks noGrp="1"/>
          </p:cNvSpPr>
          <p:nvPr>
            <p:ph type="sldNum" sz="quarter" idx="5"/>
          </p:nvPr>
        </p:nvSpPr>
        <p:spPr>
          <a:noFill/>
        </p:spPr>
        <p:txBody>
          <a:bodyPr/>
          <a:lstStyle/>
          <a:p>
            <a:fld id="{F4CC1CF4-71F0-4668-B716-C54941F2F80D}"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p>
            <a:fld id="{C60EDA74-890A-4522-9517-D6B7EFEB2C7F}"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p>
        </p:txBody>
      </p:sp>
      <p:sp>
        <p:nvSpPr>
          <p:cNvPr id="90116" name="Slide Number Placeholder 3"/>
          <p:cNvSpPr>
            <a:spLocks noGrp="1"/>
          </p:cNvSpPr>
          <p:nvPr>
            <p:ph type="sldNum" sz="quarter" idx="5"/>
          </p:nvPr>
        </p:nvSpPr>
        <p:spPr>
          <a:noFill/>
        </p:spPr>
        <p:txBody>
          <a:bodyPr/>
          <a:lstStyle/>
          <a:p>
            <a:fld id="{81D283B2-1163-4555-BEA7-5A4004559ED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3539837-E919-403D-A2FF-21AB3AE3ACE1}" type="slidenum">
              <a:rPr lang="en-US"/>
              <a:pPr/>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lnSpc>
                <a:spcPct val="80000"/>
              </a:lnSpc>
            </a:pPr>
            <a:r>
              <a:rPr lang="en-US" sz="900" smtClean="0"/>
              <a:t>http://www.developingtelecoms.com/content/view/687/59/</a:t>
            </a:r>
          </a:p>
          <a:p>
            <a:pPr eaLnBrk="1" hangingPunct="1">
              <a:lnSpc>
                <a:spcPct val="80000"/>
              </a:lnSpc>
            </a:pPr>
            <a:r>
              <a:rPr lang="en-GB" sz="900" b="1" smtClean="0"/>
              <a:t>Internet Village Motoman</a:t>
            </a:r>
            <a:r>
              <a:rPr lang="en-US" sz="900" smtClean="0"/>
              <a:t> </a:t>
            </a:r>
            <a:r>
              <a:rPr lang="en-GB" sz="900" smtClean="0"/>
              <a:t>“Already, innovative ICT projects in Cambodia have helped connect remote rural schools to the internet,” said Tony Bates. “With NGN technology things can only get better.”</a:t>
            </a:r>
            <a:endParaRPr lang="en-US" sz="900" smtClean="0"/>
          </a:p>
          <a:p>
            <a:pPr eaLnBrk="1" hangingPunct="1">
              <a:lnSpc>
                <a:spcPct val="80000"/>
              </a:lnSpc>
            </a:pPr>
            <a:r>
              <a:rPr lang="en-GB" sz="900" smtClean="0"/>
              <a:t>Cambodia was picking itself up and could show the way to several developing nations. Mr Bates went on to cite the example of a First Mile Solutions project called “Internet Village Motoman”, which used new ICT to provide internet access for 15 solar-powered village schools, telemedicine clinics, and the governor’s office in a remote province of Cambodia - using five Honda motorcycles.</a:t>
            </a:r>
          </a:p>
          <a:p>
            <a:pPr eaLnBrk="1" hangingPunct="1">
              <a:lnSpc>
                <a:spcPct val="80000"/>
              </a:lnSpc>
            </a:pPr>
            <a:r>
              <a:rPr lang="en-GB" sz="900" smtClean="0"/>
              <a:t>The project worked by equipping new schools in the villages with solar panels on the roof to provide sufficient energy to run a computer for six hours and providing an e-mail link via a motorcycle delivery system.</a:t>
            </a:r>
          </a:p>
          <a:p>
            <a:pPr eaLnBrk="1" hangingPunct="1">
              <a:lnSpc>
                <a:spcPct val="80000"/>
              </a:lnSpc>
            </a:pPr>
            <a:r>
              <a:rPr lang="en-GB" sz="900" smtClean="0"/>
              <a:t> Early every morning, five Honda motorcycles leave the hub in the provincial capital of Banlung, where a satellite dish donated by Shin Satellite links the provincial hospital and a special skills school to the Internet for telemedicine and computer training.</a:t>
            </a:r>
            <a:endParaRPr lang="en-US" sz="900" smtClean="0"/>
          </a:p>
          <a:p>
            <a:pPr eaLnBrk="1" hangingPunct="1">
              <a:lnSpc>
                <a:spcPct val="80000"/>
              </a:lnSpc>
            </a:pPr>
            <a:r>
              <a:rPr lang="en-GB" sz="900" smtClean="0"/>
              <a:t>The motorcycle drivers, equipped with a small box and antenna at the rear of their vehicle that downloads and delivers e-mail through a wi-fi (wireless) card, begin the day by collecting the e-mail from the hub's dish, which takes just a few seconds.</a:t>
            </a:r>
            <a:endParaRPr lang="en-US" sz="900" smtClean="0"/>
          </a:p>
          <a:p>
            <a:pPr eaLnBrk="1" hangingPunct="1">
              <a:lnSpc>
                <a:spcPct val="80000"/>
              </a:lnSpc>
            </a:pPr>
            <a:r>
              <a:rPr lang="en-GB" sz="900" smtClean="0"/>
              <a:t>Then, as they pass each school and one health centre, they transmit the messages they have downloaded and retrieve any outgoing mail queued in the school or health centre computer, also equipped with a similar book-sized transmission box. They then go on to the next school. At the end of the day they return to the hub to transmit all the collected e-mail to the Internet for any point on the globe.</a:t>
            </a:r>
            <a:endParaRPr lang="en-US" sz="900" smtClean="0"/>
          </a:p>
          <a:p>
            <a:pPr eaLnBrk="1" hangingPunct="1">
              <a:lnSpc>
                <a:spcPct val="80000"/>
              </a:lnSpc>
            </a:pPr>
            <a:r>
              <a:rPr lang="en-GB" sz="900" smtClean="0"/>
              <a:t>“This is an example of technology changing the quality of life, it is testament to the power of engineering.” While the telecoms industry is “not inventing technology for technology’s sake, we respond to consumer demand across the broadest possible consumer base.”</a:t>
            </a:r>
            <a:endParaRPr lang="en-US" sz="900" smtClean="0"/>
          </a:p>
          <a:p>
            <a:pPr eaLnBrk="1" hangingPunct="1">
              <a:lnSpc>
                <a:spcPct val="80000"/>
              </a:lnSpc>
            </a:pPr>
            <a:r>
              <a:rPr lang="en-GB" sz="900" smtClean="0"/>
              <a:t>TDS helped to highlight the fact that developing nations are now a major part of that consumer base, and have now become the primary focus of the telecommunication industry’s attention, particularly with regards to NGN technology, this also being the conclusion expressed elsewhere in this review, of Fernando Lagraña, Executive Manager of ITU Telecom World.</a:t>
            </a:r>
            <a:endParaRPr lang="en-US" sz="900" smtClean="0"/>
          </a:p>
          <a:p>
            <a:pPr eaLnBrk="1" hangingPunct="1">
              <a:lnSpc>
                <a:spcPct val="80000"/>
              </a:lnSpc>
            </a:pPr>
            <a:r>
              <a:rPr lang="en-GB" sz="900" smtClean="0"/>
              <a:t>“The industry has the potential of benefiting the developing world in ways we hadn’t even deemed possible a few years ago,” he said. “We must ensure that the future of the industry is shaped by the needs of the least developed and developing world.”</a:t>
            </a:r>
            <a:endParaRPr lang="en-US" sz="900" smtClean="0"/>
          </a:p>
          <a:p>
            <a:pPr eaLnBrk="1" hangingPunct="1">
              <a:lnSpc>
                <a:spcPct val="80000"/>
              </a:lnSpc>
            </a:pPr>
            <a:endParaRPr lang="en-US" sz="9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47B1AAEE-DA2B-4A5A-8C18-EC0CF4CDF569}"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p>
        </p:txBody>
      </p:sp>
      <p:sp>
        <p:nvSpPr>
          <p:cNvPr id="93188" name="Slide Number Placeholder 3"/>
          <p:cNvSpPr>
            <a:spLocks noGrp="1"/>
          </p:cNvSpPr>
          <p:nvPr>
            <p:ph type="sldNum" sz="quarter" idx="5"/>
          </p:nvPr>
        </p:nvSpPr>
        <p:spPr>
          <a:noFill/>
        </p:spPr>
        <p:txBody>
          <a:bodyPr/>
          <a:lstStyle/>
          <a:p>
            <a:fld id="{EC96512F-00FF-40A8-B56F-9494101E809A}"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2525" y="692150"/>
            <a:ext cx="4554538" cy="3416300"/>
          </a:xfrm>
          <a:ln/>
        </p:spPr>
      </p:sp>
      <p:sp>
        <p:nvSpPr>
          <p:cNvPr id="94211"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007DE8A9-DDAA-427E-AA6A-6870AE44968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a:noFill/>
        </p:spPr>
        <p:txBody>
          <a:bodyPr/>
          <a:lstStyle/>
          <a:p>
            <a:fld id="{C928B773-065C-4F64-BB81-20F251555E89}"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2876F5E4-6251-4003-9341-A81618EF55C3}"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7D23B3C-D907-4930-8CD0-6B6469D15746}" type="slidenum">
              <a:rPr lang="en-US"/>
              <a:pPr/>
              <a:t>30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a:noFill/>
        </p:spPr>
        <p:txBody>
          <a:bodyPr/>
          <a:lstStyle/>
          <a:p>
            <a:fld id="{1FFBDCBD-00D6-4FF7-9445-CD6BB0274255}"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A5C6A56-C9F6-4842-9656-E4F10A388CBE}" type="slidenum">
              <a:rPr lang="en-US"/>
              <a:pPr/>
              <a:t>32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Masai Warrior at Ikelani Using Cell Phone, Jupiter research Blog, </a:t>
            </a:r>
            <a:r>
              <a:rPr lang="en-US" smtClean="0">
                <a:hlinkClick r:id="rId3"/>
              </a:rPr>
              <a:t>Julie Ask</a:t>
            </a:r>
            <a:r>
              <a:rPr lang="en-US" smtClean="0"/>
              <a:t>, October 06, 2006; http://weblogs.jupiterresearch.com/analysts/ask/archives/007174.html</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23079C8-42F8-42AE-A206-18B76442E59B}" type="slidenum">
              <a:rPr lang="en-US"/>
              <a:pPr/>
              <a:t>34</a:t>
            </a:fld>
            <a:endParaRPr lang="en-US"/>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102B6E2-17DD-4965-8C5B-07D56FA84779}" type="slidenum">
              <a:rPr lang="en-US"/>
              <a:pPr/>
              <a:t>35</a:t>
            </a:fld>
            <a:endParaRPr lang="en-US"/>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http://www.artlex.com/ArtLex/r/images/Luncheon%20on%20the%20Grass.jpg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1270B01-F84B-45F5-B70A-8D4F7B607D9B}" type="slidenum">
              <a:rPr lang="en-US"/>
              <a:pPr/>
              <a:t>36</a:t>
            </a:fld>
            <a:endParaRPr lang="en-US"/>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http://picasso.tamu.edu/picasso/WorksInfo?CatID=OPP.61:218</a:t>
            </a:r>
          </a:p>
          <a:p>
            <a:pPr eaLnBrk="1" hangingPunct="1"/>
            <a:r>
              <a:rPr lang="en-US" smtClean="0"/>
              <a:t>Also see: http://www.arthistoryclub.com/art_history/Pablo_Picasso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7C65A44-372D-4D80-AB51-4861188BE150}" type="slidenum">
              <a:rPr lang="en-US"/>
              <a:pPr/>
              <a:t>37</a:t>
            </a:fld>
            <a:endParaRPr lang="en-US"/>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9678348-1824-4A55-83F5-17ADD704FFB2}" type="slidenum">
              <a:rPr lang="en-US"/>
              <a:pPr/>
              <a:t>38</a:t>
            </a:fld>
            <a:endParaRPr lang="en-US"/>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BD59380-C19F-4E05-9208-86000A271EA6}" type="slidenum">
              <a:rPr lang="en-US"/>
              <a:pPr/>
              <a:t>40</a:t>
            </a:fld>
            <a:endParaRPr lang="en-US"/>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2525" y="692150"/>
            <a:ext cx="4554538" cy="3416300"/>
          </a:xfrm>
          <a:ln/>
        </p:spPr>
      </p:sp>
      <p:sp>
        <p:nvSpPr>
          <p:cNvPr id="108547"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US" sz="800" smtClean="0"/>
              <a:t>See the Fast Company article on Jerry’s work, “Positive Deviant,” by David Dorsey, November 30, 2000; here: </a:t>
            </a:r>
            <a:r>
              <a:rPr lang="en-US" sz="800" u="sng" smtClean="0">
                <a:hlinkClick r:id="rId3"/>
              </a:rPr>
              <a:t>http://www.fastcompany.com/magazine/41/sternin.html</a:t>
            </a:r>
            <a:r>
              <a:rPr lang="en-US" sz="800" smtClean="0"/>
              <a:t> </a:t>
            </a:r>
          </a:p>
          <a:p>
            <a:pPr eaLnBrk="1" hangingPunct="1"/>
            <a:r>
              <a:rPr lang="en-US" sz="800" smtClean="0"/>
              <a:t>Richard Tanner Pascale &amp; Jerry Sternin, “Your Company’s Secret Change Agents,” Harvard Business Review, May, 2005.</a:t>
            </a:r>
          </a:p>
          <a:p>
            <a:pPr eaLnBrk="1" hangingPunct="1"/>
            <a:r>
              <a:rPr lang="en-US" sz="800" smtClean="0"/>
              <a:t>“Positive Deviant,” Fast Company.</a:t>
            </a:r>
          </a:p>
        </p:txBody>
      </p:sp>
      <p:sp>
        <p:nvSpPr>
          <p:cNvPr id="109572" name="Slide Number Placeholder 3"/>
          <p:cNvSpPr>
            <a:spLocks noGrp="1"/>
          </p:cNvSpPr>
          <p:nvPr>
            <p:ph type="sldNum" sz="quarter" idx="5"/>
          </p:nvPr>
        </p:nvSpPr>
        <p:spPr>
          <a:noFill/>
        </p:spPr>
        <p:txBody>
          <a:bodyPr/>
          <a:lstStyle/>
          <a:p>
            <a:fld id="{C9BD629D-4D82-4B93-8D34-9BE7292BAFED}"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a:noFill/>
        </p:spPr>
        <p:txBody>
          <a:bodyPr/>
          <a:lstStyle/>
          <a:p>
            <a:fld id="{1370AEA3-90CE-4BD0-A737-E6E634C1C54B}"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a:noFill/>
        </p:spPr>
        <p:txBody>
          <a:bodyPr/>
          <a:lstStyle/>
          <a:p>
            <a:fld id="{8ADE8119-15B5-4BB1-87AE-91A8D0E583E5}"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p>
        </p:txBody>
      </p:sp>
      <p:sp>
        <p:nvSpPr>
          <p:cNvPr id="112644" name="Slide Number Placeholder 3"/>
          <p:cNvSpPr>
            <a:spLocks noGrp="1"/>
          </p:cNvSpPr>
          <p:nvPr>
            <p:ph type="sldNum" sz="quarter" idx="5"/>
          </p:nvPr>
        </p:nvSpPr>
        <p:spPr>
          <a:noFill/>
        </p:spPr>
        <p:txBody>
          <a:bodyPr/>
          <a:lstStyle/>
          <a:p>
            <a:fld id="{A30AF38E-8DBE-48D8-9B72-41301C424ADA}"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p>
        </p:txBody>
      </p:sp>
      <p:sp>
        <p:nvSpPr>
          <p:cNvPr id="113668" name="Slide Number Placeholder 3"/>
          <p:cNvSpPr>
            <a:spLocks noGrp="1"/>
          </p:cNvSpPr>
          <p:nvPr>
            <p:ph type="sldNum" sz="quarter" idx="5"/>
          </p:nvPr>
        </p:nvSpPr>
        <p:spPr>
          <a:noFill/>
        </p:spPr>
        <p:txBody>
          <a:bodyPr/>
          <a:lstStyle/>
          <a:p>
            <a:fld id="{008AD502-049D-4473-903A-92B405FCDE97}"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3A4AF1B-1640-4A9E-AF94-AF72E4DE5D99}" type="slidenum">
              <a:rPr lang="en-US"/>
              <a:pPr/>
              <a:t>47</a:t>
            </a:fld>
            <a:endParaRPr lang="en-US"/>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66866E6-9288-4A4A-9A81-308B91DC9E6F}" type="slidenum">
              <a:rPr lang="en-US"/>
              <a:pPr/>
              <a:t>48</a:t>
            </a:fld>
            <a:endParaRPr lang="en-US"/>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4DAF74A-AC0B-4582-BC7F-789A0A41A760}" type="slidenum">
              <a:rPr lang="en-US"/>
              <a:pPr/>
              <a:t>49</a:t>
            </a:fld>
            <a:endParaRPr lang="en-US"/>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9B5A7C-F514-4203-B370-CA508DD2D1B4}" type="slidenum">
              <a:rPr lang="en-US"/>
              <a:pPr/>
              <a:t>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C9E5ADA-DC6A-4369-B55C-3F136AF2F2E0}" type="slidenum">
              <a:rPr lang="en-US"/>
              <a:pPr/>
              <a:t>50</a:t>
            </a:fld>
            <a:endParaRPr lang="en-US"/>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2525" y="692150"/>
            <a:ext cx="4554538" cy="3416300"/>
          </a:xfrm>
          <a:ln/>
        </p:spPr>
      </p:sp>
      <p:sp>
        <p:nvSpPr>
          <p:cNvPr id="118787"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32D7375-C6AF-4D3C-9C1D-2FE350B81FCD}" type="slidenum">
              <a:rPr lang="en-US"/>
              <a:pPr/>
              <a:t>52</a:t>
            </a:fld>
            <a:endParaRPr lang="en-US"/>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67E6A6A-D325-4CBF-8A06-F5123FCE85F1}" type="slidenum">
              <a:rPr lang="en-US"/>
              <a:pPr/>
              <a:t>53</a:t>
            </a:fld>
            <a:endParaRPr lang="en-US"/>
          </a:p>
        </p:txBody>
      </p:sp>
      <p:sp>
        <p:nvSpPr>
          <p:cNvPr id="120835" name="Rectangle 2"/>
          <p:cNvSpPr>
            <a:spLocks noRot="1" noChangeArrowheads="1" noTextEdit="1"/>
          </p:cNvSpPr>
          <p:nvPr>
            <p:ph type="sldImg"/>
          </p:nvPr>
        </p:nvSpPr>
        <p:spPr>
          <a:xfrm>
            <a:off x="1144588" y="685800"/>
            <a:ext cx="4572000" cy="3429000"/>
          </a:xfrm>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52A4F23-5424-473D-95A0-73046DFE7E59}" type="slidenum">
              <a:rPr lang="en-US"/>
              <a:pPr/>
              <a:t>54</a:t>
            </a:fld>
            <a:endParaRPr lang="en-US"/>
          </a:p>
        </p:txBody>
      </p:sp>
      <p:sp>
        <p:nvSpPr>
          <p:cNvPr id="121859" name="Rectangle 2"/>
          <p:cNvSpPr>
            <a:spLocks noRot="1" noChangeArrowheads="1" noTextEdit="1"/>
          </p:cNvSpPr>
          <p:nvPr>
            <p:ph type="sldImg"/>
          </p:nvPr>
        </p:nvSpPr>
        <p:spPr>
          <a:xfrm>
            <a:off x="1144588" y="685800"/>
            <a:ext cx="4572000" cy="3429000"/>
          </a:xfrm>
          <a:ln/>
        </p:spPr>
      </p:sp>
      <p:sp>
        <p:nvSpPr>
          <p:cNvPr id="121860" name="Rectangle 3"/>
          <p:cNvSpPr>
            <a:spLocks noGrp="1" noChangeArrowheads="1"/>
          </p:cNvSpPr>
          <p:nvPr>
            <p:ph type="body" idx="1"/>
          </p:nvPr>
        </p:nvSpPr>
        <p:spPr>
          <a:noFill/>
          <a:ln/>
        </p:spPr>
        <p:txBody>
          <a:bodyPr/>
          <a:lstStyle/>
          <a:p>
            <a:pPr eaLnBrk="1" hangingPunct="1"/>
            <a:r>
              <a:rPr lang="en-US" smtClean="0"/>
              <a:t>Gary Hamel interview, CIO Magazine, November 15, 2007, p. 50-55.</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r>
              <a:rPr lang="en-US" smtClean="0">
                <a:ea typeface="ＭＳ Ｐゴシック" charset="-128"/>
              </a:rPr>
              <a:t>http://farm3.static.flickr.com/2405/2116956923_98b45103fb.jpg</a:t>
            </a:r>
          </a:p>
        </p:txBody>
      </p:sp>
      <p:sp>
        <p:nvSpPr>
          <p:cNvPr id="122884" name="Slide Number Placeholder 3"/>
          <p:cNvSpPr>
            <a:spLocks noGrp="1"/>
          </p:cNvSpPr>
          <p:nvPr>
            <p:ph type="sldNum" sz="quarter" idx="5"/>
          </p:nvPr>
        </p:nvSpPr>
        <p:spPr>
          <a:noFill/>
        </p:spPr>
        <p:txBody>
          <a:bodyPr/>
          <a:lstStyle/>
          <a:p>
            <a:fld id="{243A51B0-C192-425B-AEFB-11517A9B99EE}" type="slidenum">
              <a:rPr lang="en-US"/>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ea typeface="ＭＳ Ｐゴシック" charset="-128"/>
            </a:endParaRPr>
          </a:p>
        </p:txBody>
      </p:sp>
      <p:sp>
        <p:nvSpPr>
          <p:cNvPr id="123908" name="Slide Number Placeholder 3"/>
          <p:cNvSpPr>
            <a:spLocks noGrp="1"/>
          </p:cNvSpPr>
          <p:nvPr>
            <p:ph type="sldNum" sz="quarter" idx="5"/>
          </p:nvPr>
        </p:nvSpPr>
        <p:spPr>
          <a:noFill/>
        </p:spPr>
        <p:txBody>
          <a:bodyPr/>
          <a:lstStyle/>
          <a:p>
            <a:fld id="{C0CEBB11-7F33-4523-BA51-103BE9734946}"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p>
        </p:txBody>
      </p:sp>
      <p:sp>
        <p:nvSpPr>
          <p:cNvPr id="124932" name="Slide Number Placeholder 3"/>
          <p:cNvSpPr>
            <a:spLocks noGrp="1"/>
          </p:cNvSpPr>
          <p:nvPr>
            <p:ph type="sldNum" sz="quarter" idx="5"/>
          </p:nvPr>
        </p:nvSpPr>
        <p:spPr>
          <a:noFill/>
        </p:spPr>
        <p:txBody>
          <a:bodyPr/>
          <a:lstStyle/>
          <a:p>
            <a:fld id="{F1943728-284A-46C3-9587-9EC92C78C08D}"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9FC7C0C-CC55-403E-9304-FB8E3EF5E918}" type="slidenum">
              <a:rPr lang="en-US"/>
              <a:pPr/>
              <a:t>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A12C266-D38A-49B0-80E8-58F50E2710A2}" type="slidenum">
              <a:rPr lang="en-US"/>
              <a:pPr/>
              <a:t>60</a:t>
            </a:fld>
            <a:endParaRPr lang="en-US"/>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62AB0DB-A8EC-44DB-B90C-8344085503EF}" type="slidenum">
              <a:rPr lang="en-US"/>
              <a:pPr/>
              <a:t>61</a:t>
            </a:fld>
            <a:endParaRPr lang="en-US"/>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B99D115-A03E-451B-A5E1-3BB86E189458}" type="slidenum">
              <a:rPr lang="en-US"/>
              <a:pPr/>
              <a:t>62</a:t>
            </a:fld>
            <a:endParaRPr lang="en-US"/>
          </a:p>
        </p:txBody>
      </p:sp>
      <p:sp>
        <p:nvSpPr>
          <p:cNvPr id="130051" name="Rectangle 2"/>
          <p:cNvSpPr>
            <a:spLocks noRot="1" noChangeArrowheads="1" noTextEdit="1"/>
          </p:cNvSpPr>
          <p:nvPr>
            <p:ph type="sldImg"/>
          </p:nvPr>
        </p:nvSpPr>
        <p:spPr>
          <a:xfrm>
            <a:off x="1144588" y="685800"/>
            <a:ext cx="4572000" cy="3429000"/>
          </a:xfrm>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3840CC0-BCB9-407D-895C-BE9BD99FF442}" type="slidenum">
              <a:rPr lang="en-US"/>
              <a:pPr/>
              <a:t>63</a:t>
            </a:fld>
            <a:endParaRPr lang="en-US"/>
          </a:p>
        </p:txBody>
      </p:sp>
      <p:sp>
        <p:nvSpPr>
          <p:cNvPr id="131075" name="Rectangle 2"/>
          <p:cNvSpPr>
            <a:spLocks noRot="1" noChangeArrowheads="1" noTextEdit="1"/>
          </p:cNvSpPr>
          <p:nvPr>
            <p:ph type="sldImg"/>
          </p:nvPr>
        </p:nvSpPr>
        <p:spPr>
          <a:xfrm>
            <a:off x="1144588" y="687388"/>
            <a:ext cx="4570412" cy="3427412"/>
          </a:xfrm>
          <a:ln/>
        </p:spPr>
      </p:sp>
      <p:sp>
        <p:nvSpPr>
          <p:cNvPr id="131076" name="Rectangle 3"/>
          <p:cNvSpPr>
            <a:spLocks noGrp="1" noChangeArrowheads="1"/>
          </p:cNvSpPr>
          <p:nvPr>
            <p:ph type="body" idx="1"/>
          </p:nvPr>
        </p:nvSpPr>
        <p:spPr>
          <a:xfrm>
            <a:off x="685800" y="4341813"/>
            <a:ext cx="54864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2525" y="692150"/>
            <a:ext cx="4554538" cy="3416300"/>
          </a:xfrm>
          <a:ln/>
        </p:spPr>
      </p:sp>
      <p:sp>
        <p:nvSpPr>
          <p:cNvPr id="73731"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090860C-C63F-42D5-B7F8-0B296DF2999D}" type="slidenum">
              <a:rPr lang="en-US"/>
              <a:pPr/>
              <a:t>8</a:t>
            </a:fld>
            <a:endParaRPr lang="en-US"/>
          </a:p>
        </p:txBody>
      </p:sp>
      <p:sp>
        <p:nvSpPr>
          <p:cNvPr id="74755" name="Rectangle 2"/>
          <p:cNvSpPr>
            <a:spLocks noGrp="1" noRot="1" noChangeAspect="1" noChangeArrowheads="1" noTextEdit="1"/>
          </p:cNvSpPr>
          <p:nvPr>
            <p:ph type="sldImg"/>
          </p:nvPr>
        </p:nvSpPr>
        <p:spPr>
          <a:xfrm>
            <a:off x="1141413" y="709613"/>
            <a:ext cx="4576762" cy="3432175"/>
          </a:xfrm>
          <a:ln/>
        </p:spPr>
      </p:sp>
      <p:sp>
        <p:nvSpPr>
          <p:cNvPr id="74756" name="Rectangle 3"/>
          <p:cNvSpPr>
            <a:spLocks noGrp="1" noChangeArrowheads="1"/>
          </p:cNvSpPr>
          <p:nvPr>
            <p:ph type="body" idx="1"/>
          </p:nvPr>
        </p:nvSpPr>
        <p:spPr>
          <a:xfrm>
            <a:off x="912813" y="4367213"/>
            <a:ext cx="5032375" cy="40655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446" tIns="46223" rIns="92446" bIns="46223" anchor="b"/>
          <a:lstStyle/>
          <a:p>
            <a:pPr algn="r" defTabSz="923925"/>
            <a:fld id="{EDCA13B5-88FF-4F33-86FA-20BB88B9164E}" type="slidenum">
              <a:rPr lang="en-US" sz="1200"/>
              <a:pPr algn="r" defTabSz="923925"/>
              <a:t>9</a:t>
            </a:fld>
            <a:endParaRPr lang="en-US" sz="120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446" tIns="46223" rIns="92446" bIns="46223" anchor="b"/>
          <a:lstStyle/>
          <a:p>
            <a:pPr algn="r" defTabSz="923925"/>
            <a:fld id="{92143BAC-4098-41CE-8741-4176CC4BC9F7}" type="slidenum">
              <a:rPr lang="en-US" sz="1200"/>
              <a:pPr algn="r" defTabSz="923925"/>
              <a:t>9</a:t>
            </a:fld>
            <a:endParaRPr 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de-DE"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C48FDD-64E2-46CE-9A73-DB99C8749E1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3FCBCA9-4D01-48B3-9D6F-53663F6700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9A20DFF-58F5-4394-9D41-5486ACC8A8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758009FE-7694-4E9F-AAE4-5F14A95C07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D5DC13CC-B1B3-4428-9E6C-240623D23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92C318D7-EA95-45B0-BA7A-94702018C0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1AE1B618-6AD6-450E-8A68-AD99B50604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D424A111-1D89-4608-808A-2719869B5D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31CEB5B4-DD5B-490E-B9D8-DF59AF2834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1E491D05-8605-4D58-BF3D-41C0E75FF3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CC4C41AC-BF7F-4F73-9B91-AE92AFFC24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0668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3"/>
          <p:cNvSpPr>
            <a:spLocks noGrp="1" noChangeArrowheads="1"/>
          </p:cNvSpPr>
          <p:nvPr>
            <p:ph type="sldNum" sz="quarter" idx="4"/>
          </p:nvPr>
        </p:nvSpPr>
        <p:spPr bwMode="auto">
          <a:xfrm>
            <a:off x="7772400" y="624840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715F4149-197A-4F17-AD2A-7CB9EC96E57F}" type="slidenum">
              <a:rPr lang="en-US"/>
              <a:pPr>
                <a:defRPr/>
              </a:pPr>
              <a:t>‹#›</a:t>
            </a:fld>
            <a:endParaRPr lang="en-US"/>
          </a:p>
        </p:txBody>
      </p:sp>
      <p:pic>
        <p:nvPicPr>
          <p:cNvPr id="1028" name="Picture 5" descr="stc-lineshape"/>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9" name="Rectangle 6"/>
          <p:cNvSpPr>
            <a:spLocks noGrp="1" noChangeArrowheads="1"/>
          </p:cNvSpPr>
          <p:nvPr>
            <p:ph type="title"/>
          </p:nvPr>
        </p:nvSpPr>
        <p:spPr bwMode="auto">
          <a:xfrm>
            <a:off x="381000" y="0"/>
            <a:ext cx="8534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Sample Title, will wrap up</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Gill Sans MT" pitchFamily="34" charset="0"/>
        </a:defRPr>
      </a:lvl2pPr>
      <a:lvl3pPr algn="l" rtl="0" eaLnBrk="0" fontAlgn="base" hangingPunct="0">
        <a:spcBef>
          <a:spcPct val="0"/>
        </a:spcBef>
        <a:spcAft>
          <a:spcPct val="0"/>
        </a:spcAft>
        <a:defRPr sz="3200">
          <a:solidFill>
            <a:schemeClr val="tx1"/>
          </a:solidFill>
          <a:latin typeface="Gill Sans MT" pitchFamily="34" charset="0"/>
        </a:defRPr>
      </a:lvl3pPr>
      <a:lvl4pPr algn="l" rtl="0" eaLnBrk="0" fontAlgn="base" hangingPunct="0">
        <a:spcBef>
          <a:spcPct val="0"/>
        </a:spcBef>
        <a:spcAft>
          <a:spcPct val="0"/>
        </a:spcAft>
        <a:defRPr sz="3200">
          <a:solidFill>
            <a:schemeClr val="tx1"/>
          </a:solidFill>
          <a:latin typeface="Gill Sans MT" pitchFamily="34" charset="0"/>
        </a:defRPr>
      </a:lvl4pPr>
      <a:lvl5pPr algn="l" rtl="0" eaLnBrk="0" fontAlgn="base" hangingPunct="0">
        <a:spcBef>
          <a:spcPct val="0"/>
        </a:spcBef>
        <a:spcAft>
          <a:spcPct val="0"/>
        </a:spcAft>
        <a:defRPr sz="3200">
          <a:solidFill>
            <a:schemeClr val="tx1"/>
          </a:solidFill>
          <a:latin typeface="Gill Sans MT" pitchFamily="34" charset="0"/>
        </a:defRPr>
      </a:lvl5pPr>
      <a:lvl6pPr marL="457200" algn="l" rtl="0" fontAlgn="base">
        <a:spcBef>
          <a:spcPct val="0"/>
        </a:spcBef>
        <a:spcAft>
          <a:spcPct val="0"/>
        </a:spcAft>
        <a:defRPr sz="3200">
          <a:solidFill>
            <a:schemeClr val="tx1"/>
          </a:solidFill>
          <a:latin typeface="Gill Sans MT" pitchFamily="34" charset="0"/>
        </a:defRPr>
      </a:lvl6pPr>
      <a:lvl7pPr marL="914400" algn="l" rtl="0" fontAlgn="base">
        <a:spcBef>
          <a:spcPct val="0"/>
        </a:spcBef>
        <a:spcAft>
          <a:spcPct val="0"/>
        </a:spcAft>
        <a:defRPr sz="3200">
          <a:solidFill>
            <a:schemeClr val="tx1"/>
          </a:solidFill>
          <a:latin typeface="Gill Sans MT" pitchFamily="34" charset="0"/>
        </a:defRPr>
      </a:lvl7pPr>
      <a:lvl8pPr marL="1371600" algn="l" rtl="0" fontAlgn="base">
        <a:spcBef>
          <a:spcPct val="0"/>
        </a:spcBef>
        <a:spcAft>
          <a:spcPct val="0"/>
        </a:spcAft>
        <a:defRPr sz="3200">
          <a:solidFill>
            <a:schemeClr val="tx1"/>
          </a:solidFill>
          <a:latin typeface="Gill Sans MT" pitchFamily="34" charset="0"/>
        </a:defRPr>
      </a:lvl8pPr>
      <a:lvl9pPr marL="1828800" algn="l" rtl="0" fontAlgn="base">
        <a:spcBef>
          <a:spcPct val="0"/>
        </a:spcBef>
        <a:spcAft>
          <a:spcPct val="0"/>
        </a:spcAft>
        <a:defRPr sz="3200">
          <a:solidFill>
            <a:schemeClr val="tx1"/>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15.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notesSlide" Target="../notesSlides/notesSlide4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notesSlide" Target="../notesSlides/notesSlide5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mailto:ehapp@savechildren.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7.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8" descr="logo_with_name.psd"/>
          <p:cNvPicPr>
            <a:picLocks noChangeAspect="1"/>
          </p:cNvPicPr>
          <p:nvPr/>
        </p:nvPicPr>
        <p:blipFill>
          <a:blip r:embed="rId3" cstate="print"/>
          <a:srcRect/>
          <a:stretch>
            <a:fillRect/>
          </a:stretch>
        </p:blipFill>
        <p:spPr bwMode="auto">
          <a:xfrm>
            <a:off x="5105400" y="3586163"/>
            <a:ext cx="1981200" cy="742950"/>
          </a:xfrm>
          <a:prstGeom prst="rect">
            <a:avLst/>
          </a:prstGeom>
          <a:noFill/>
          <a:ln w="9525">
            <a:noFill/>
            <a:miter lim="800000"/>
            <a:headEnd/>
            <a:tailEnd/>
          </a:ln>
        </p:spPr>
      </p:pic>
      <p:sp>
        <p:nvSpPr>
          <p:cNvPr id="2051" name="Rectangle 8"/>
          <p:cNvSpPr txBox="1">
            <a:spLocks noChangeArrowheads="1"/>
          </p:cNvSpPr>
          <p:nvPr/>
        </p:nvSpPr>
        <p:spPr bwMode="auto">
          <a:xfrm>
            <a:off x="893763" y="2843213"/>
            <a:ext cx="6261100" cy="685800"/>
          </a:xfrm>
          <a:prstGeom prst="rect">
            <a:avLst/>
          </a:prstGeom>
          <a:noFill/>
          <a:ln w="9525">
            <a:noFill/>
            <a:miter lim="800000"/>
            <a:headEnd/>
            <a:tailEnd/>
          </a:ln>
        </p:spPr>
        <p:txBody>
          <a:bodyPr anchor="b"/>
          <a:lstStyle/>
          <a:p>
            <a:pPr algn="r"/>
            <a:r>
              <a:rPr lang="en-US" sz="2000" b="1">
                <a:solidFill>
                  <a:srgbClr val="8DC02F"/>
                </a:solidFill>
                <a:latin typeface="Calibri" pitchFamily="34" charset="0"/>
                <a:cs typeface="Calibri" pitchFamily="34" charset="0"/>
              </a:rPr>
              <a:t>The Tech Leadership Academy is made possible by generous funding from Microsoft Community Affairs</a:t>
            </a:r>
          </a:p>
        </p:txBody>
      </p:sp>
      <p:sp>
        <p:nvSpPr>
          <p:cNvPr id="2052" name="TextBox 8"/>
          <p:cNvSpPr txBox="1">
            <a:spLocks noChangeArrowheads="1"/>
          </p:cNvSpPr>
          <p:nvPr/>
        </p:nvSpPr>
        <p:spPr bwMode="auto">
          <a:xfrm>
            <a:off x="0" y="6781800"/>
            <a:ext cx="2286000" cy="76200"/>
          </a:xfrm>
          <a:prstGeom prst="rect">
            <a:avLst/>
          </a:prstGeom>
          <a:solidFill>
            <a:srgbClr val="D6D3DF"/>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baseline="-25000">
              <a:latin typeface="Calibri" pitchFamily="34" charset="0"/>
            </a:endParaRPr>
          </a:p>
        </p:txBody>
      </p:sp>
      <p:sp>
        <p:nvSpPr>
          <p:cNvPr id="2053" name="TextBox 9"/>
          <p:cNvSpPr txBox="1">
            <a:spLocks noChangeArrowheads="1"/>
          </p:cNvSpPr>
          <p:nvPr/>
        </p:nvSpPr>
        <p:spPr bwMode="auto">
          <a:xfrm>
            <a:off x="2286000" y="6781800"/>
            <a:ext cx="2286000" cy="76200"/>
          </a:xfrm>
          <a:prstGeom prst="rect">
            <a:avLst/>
          </a:prstGeom>
          <a:solidFill>
            <a:srgbClr val="B7D482"/>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a:latin typeface="Calibri" pitchFamily="34" charset="0"/>
            </a:endParaRPr>
          </a:p>
        </p:txBody>
      </p:sp>
      <p:sp>
        <p:nvSpPr>
          <p:cNvPr id="2054" name="TextBox 10"/>
          <p:cNvSpPr txBox="1">
            <a:spLocks noChangeArrowheads="1"/>
          </p:cNvSpPr>
          <p:nvPr/>
        </p:nvSpPr>
        <p:spPr bwMode="auto">
          <a:xfrm>
            <a:off x="4572000" y="6781800"/>
            <a:ext cx="2286000" cy="76200"/>
          </a:xfrm>
          <a:prstGeom prst="rect">
            <a:avLst/>
          </a:prstGeom>
          <a:solidFill>
            <a:srgbClr val="8EC02F"/>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a:latin typeface="Calibri" pitchFamily="34" charset="0"/>
            </a:endParaRPr>
          </a:p>
        </p:txBody>
      </p:sp>
      <p:sp>
        <p:nvSpPr>
          <p:cNvPr id="2055" name="TextBox 11"/>
          <p:cNvSpPr txBox="1">
            <a:spLocks noChangeArrowheads="1"/>
          </p:cNvSpPr>
          <p:nvPr/>
        </p:nvSpPr>
        <p:spPr bwMode="auto">
          <a:xfrm>
            <a:off x="6858000" y="6781800"/>
            <a:ext cx="2286000" cy="76200"/>
          </a:xfrm>
          <a:prstGeom prst="rect">
            <a:avLst/>
          </a:prstGeom>
          <a:solidFill>
            <a:srgbClr val="232269"/>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a:latin typeface="Calibri" pitchFamily="34" charset="0"/>
            </a:endParaRPr>
          </a:p>
        </p:txBody>
      </p:sp>
      <p:pic>
        <p:nvPicPr>
          <p:cNvPr id="2056" name="Picture 12" descr="logo_with_name.psd"/>
          <p:cNvPicPr>
            <a:picLocks noChangeAspect="1"/>
          </p:cNvPicPr>
          <p:nvPr/>
        </p:nvPicPr>
        <p:blipFill>
          <a:blip r:embed="rId4" cstate="print"/>
          <a:srcRect/>
          <a:stretch>
            <a:fillRect/>
          </a:stretch>
        </p:blipFill>
        <p:spPr bwMode="auto">
          <a:xfrm>
            <a:off x="8329613" y="6502400"/>
            <a:ext cx="674687" cy="252413"/>
          </a:xfrm>
          <a:prstGeom prst="rect">
            <a:avLst/>
          </a:prstGeom>
          <a:noFill/>
          <a:ln w="9525">
            <a:noFill/>
            <a:miter lim="800000"/>
            <a:headEnd/>
            <a:tailEnd/>
          </a:ln>
        </p:spPr>
      </p:pic>
      <p:pic>
        <p:nvPicPr>
          <p:cNvPr id="2057" name="Picture 15" descr="somerights20.png"/>
          <p:cNvPicPr>
            <a:picLocks noChangeAspect="1"/>
          </p:cNvPicPr>
          <p:nvPr/>
        </p:nvPicPr>
        <p:blipFill>
          <a:blip r:embed="rId5" cstate="print"/>
          <a:srcRect/>
          <a:stretch>
            <a:fillRect/>
          </a:stretch>
        </p:blipFill>
        <p:spPr bwMode="auto">
          <a:xfrm>
            <a:off x="342900" y="6508750"/>
            <a:ext cx="660400" cy="233363"/>
          </a:xfrm>
          <a:prstGeom prst="rect">
            <a:avLst/>
          </a:prstGeom>
          <a:noFill/>
          <a:ln w="9525">
            <a:noFill/>
            <a:miter lim="800000"/>
            <a:headEnd/>
            <a:tailEnd/>
          </a:ln>
        </p:spPr>
      </p:pic>
      <p:sp>
        <p:nvSpPr>
          <p:cNvPr id="2058" name="TextBox 16"/>
          <p:cNvSpPr txBox="1">
            <a:spLocks noChangeArrowheads="1"/>
          </p:cNvSpPr>
          <p:nvPr/>
        </p:nvSpPr>
        <p:spPr bwMode="auto">
          <a:xfrm>
            <a:off x="984250" y="6507163"/>
            <a:ext cx="5359400" cy="246062"/>
          </a:xfrm>
          <a:prstGeom prst="rect">
            <a:avLst/>
          </a:prstGeom>
          <a:noFill/>
          <a:ln w="9525">
            <a:noFill/>
            <a:miter lim="800000"/>
            <a:headEnd/>
            <a:tailEnd/>
          </a:ln>
        </p:spPr>
        <p:txBody>
          <a:bodyPr>
            <a:spAutoFit/>
          </a:bodyPr>
          <a:lstStyle/>
          <a:p>
            <a:pPr>
              <a:spcBef>
                <a:spcPct val="20000"/>
              </a:spcBef>
              <a:buClr>
                <a:schemeClr val="accent2"/>
              </a:buClr>
              <a:buSzPct val="70000"/>
              <a:buFont typeface="Wingdings" charset="2"/>
              <a:buNone/>
            </a:pPr>
            <a:r>
              <a:rPr lang="en-US" sz="1000">
                <a:latin typeface="Calibri" pitchFamily="34" charset="0"/>
                <a:cs typeface="Calibri" pitchFamily="34" charset="0"/>
              </a:rPr>
              <a:t>These materials are available under the Creative Commons Attribution-NonCommercial 3.0 License.</a:t>
            </a:r>
          </a:p>
        </p:txBody>
      </p:sp>
      <p:pic>
        <p:nvPicPr>
          <p:cNvPr id="2059" name="Picture 17" descr="tech_leadership_academy.jpg"/>
          <p:cNvPicPr>
            <a:picLocks noChangeAspect="1"/>
          </p:cNvPicPr>
          <p:nvPr/>
        </p:nvPicPr>
        <p:blipFill>
          <a:blip r:embed="rId6" cstate="print"/>
          <a:srcRect/>
          <a:stretch>
            <a:fillRect/>
          </a:stretch>
        </p:blipFill>
        <p:spPr bwMode="auto">
          <a:xfrm>
            <a:off x="1371600" y="1066800"/>
            <a:ext cx="5715000" cy="1574800"/>
          </a:xfrm>
          <a:prstGeom prst="rect">
            <a:avLst/>
          </a:prstGeom>
          <a:noFill/>
          <a:ln w="9525">
            <a:noFill/>
            <a:miter lim="800000"/>
            <a:headEnd/>
            <a:tailEnd/>
          </a:ln>
        </p:spPr>
      </p:pic>
      <p:sp>
        <p:nvSpPr>
          <p:cNvPr id="2060"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endParaRPr lang="en-US"/>
          </a:p>
        </p:txBody>
      </p:sp>
      <p:sp>
        <p:nvSpPr>
          <p:cNvPr id="2061" name="Oval 9"/>
          <p:cNvSpPr>
            <a:spLocks noChangeArrowheads="1"/>
          </p:cNvSpPr>
          <p:nvPr/>
        </p:nvSpPr>
        <p:spPr bwMode="auto">
          <a:xfrm>
            <a:off x="7493000" y="2992438"/>
            <a:ext cx="201613"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2" name="Oval 10"/>
          <p:cNvSpPr>
            <a:spLocks noChangeArrowheads="1"/>
          </p:cNvSpPr>
          <p:nvPr/>
        </p:nvSpPr>
        <p:spPr bwMode="auto">
          <a:xfrm>
            <a:off x="7777163" y="2992438"/>
            <a:ext cx="201612"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3" name="Oval 11"/>
          <p:cNvSpPr>
            <a:spLocks noChangeArrowheads="1"/>
          </p:cNvSpPr>
          <p:nvPr/>
        </p:nvSpPr>
        <p:spPr bwMode="auto">
          <a:xfrm>
            <a:off x="8061325" y="2992438"/>
            <a:ext cx="201613"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4" name="Oval 12"/>
          <p:cNvSpPr>
            <a:spLocks noChangeArrowheads="1"/>
          </p:cNvSpPr>
          <p:nvPr/>
        </p:nvSpPr>
        <p:spPr bwMode="auto">
          <a:xfrm>
            <a:off x="7493000" y="3276600"/>
            <a:ext cx="201613" cy="201613"/>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5" name="Oval 13"/>
          <p:cNvSpPr>
            <a:spLocks noChangeArrowheads="1"/>
          </p:cNvSpPr>
          <p:nvPr/>
        </p:nvSpPr>
        <p:spPr bwMode="auto">
          <a:xfrm>
            <a:off x="7777163" y="3276600"/>
            <a:ext cx="201612" cy="201613"/>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6" name="Oval 14"/>
          <p:cNvSpPr>
            <a:spLocks noChangeArrowheads="1"/>
          </p:cNvSpPr>
          <p:nvPr/>
        </p:nvSpPr>
        <p:spPr bwMode="auto">
          <a:xfrm>
            <a:off x="8061325" y="3276600"/>
            <a:ext cx="201613" cy="201613"/>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7" name="Oval 15"/>
          <p:cNvSpPr>
            <a:spLocks noChangeArrowheads="1"/>
          </p:cNvSpPr>
          <p:nvPr/>
        </p:nvSpPr>
        <p:spPr bwMode="auto">
          <a:xfrm>
            <a:off x="8345488" y="3276600"/>
            <a:ext cx="201612" cy="201613"/>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68" name="Oval 16"/>
          <p:cNvSpPr>
            <a:spLocks noChangeArrowheads="1"/>
          </p:cNvSpPr>
          <p:nvPr/>
        </p:nvSpPr>
        <p:spPr bwMode="auto">
          <a:xfrm>
            <a:off x="7493000" y="3560763"/>
            <a:ext cx="201613"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9" name="Oval 17"/>
          <p:cNvSpPr>
            <a:spLocks noChangeArrowheads="1"/>
          </p:cNvSpPr>
          <p:nvPr/>
        </p:nvSpPr>
        <p:spPr bwMode="auto">
          <a:xfrm>
            <a:off x="7777163" y="3560763"/>
            <a:ext cx="201612"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70" name="Oval 18"/>
          <p:cNvSpPr>
            <a:spLocks noChangeArrowheads="1"/>
          </p:cNvSpPr>
          <p:nvPr/>
        </p:nvSpPr>
        <p:spPr bwMode="auto">
          <a:xfrm>
            <a:off x="8061325" y="3560763"/>
            <a:ext cx="201613" cy="201612"/>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1" name="Oval 19"/>
          <p:cNvSpPr>
            <a:spLocks noChangeArrowheads="1"/>
          </p:cNvSpPr>
          <p:nvPr/>
        </p:nvSpPr>
        <p:spPr bwMode="auto">
          <a:xfrm>
            <a:off x="8345488" y="3560763"/>
            <a:ext cx="201612" cy="201612"/>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2" name="Oval 20"/>
          <p:cNvSpPr>
            <a:spLocks noChangeArrowheads="1"/>
          </p:cNvSpPr>
          <p:nvPr/>
        </p:nvSpPr>
        <p:spPr bwMode="auto">
          <a:xfrm>
            <a:off x="8629650" y="3560763"/>
            <a:ext cx="201613" cy="201612"/>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73" name="Oval 21"/>
          <p:cNvSpPr>
            <a:spLocks noChangeArrowheads="1"/>
          </p:cNvSpPr>
          <p:nvPr/>
        </p:nvSpPr>
        <p:spPr bwMode="auto">
          <a:xfrm>
            <a:off x="7493000" y="3843338"/>
            <a:ext cx="201613" cy="203200"/>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74" name="Oval 22"/>
          <p:cNvSpPr>
            <a:spLocks noChangeArrowheads="1"/>
          </p:cNvSpPr>
          <p:nvPr/>
        </p:nvSpPr>
        <p:spPr bwMode="auto">
          <a:xfrm>
            <a:off x="7777163" y="3843338"/>
            <a:ext cx="201612"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5" name="Oval 23"/>
          <p:cNvSpPr>
            <a:spLocks noChangeArrowheads="1"/>
          </p:cNvSpPr>
          <p:nvPr/>
        </p:nvSpPr>
        <p:spPr bwMode="auto">
          <a:xfrm>
            <a:off x="8061325" y="3843338"/>
            <a:ext cx="201613"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6" name="Oval 24"/>
          <p:cNvSpPr>
            <a:spLocks noChangeArrowheads="1"/>
          </p:cNvSpPr>
          <p:nvPr/>
        </p:nvSpPr>
        <p:spPr bwMode="auto">
          <a:xfrm>
            <a:off x="8345488" y="3843338"/>
            <a:ext cx="201612" cy="203200"/>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77" name="Oval 25"/>
          <p:cNvSpPr>
            <a:spLocks noChangeArrowheads="1"/>
          </p:cNvSpPr>
          <p:nvPr/>
        </p:nvSpPr>
        <p:spPr bwMode="auto">
          <a:xfrm>
            <a:off x="7493000" y="4127500"/>
            <a:ext cx="201613"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8" name="Oval 26"/>
          <p:cNvSpPr>
            <a:spLocks noChangeArrowheads="1"/>
          </p:cNvSpPr>
          <p:nvPr/>
        </p:nvSpPr>
        <p:spPr bwMode="auto">
          <a:xfrm>
            <a:off x="7777163" y="4127500"/>
            <a:ext cx="201612"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9" name="Oval 27"/>
          <p:cNvSpPr>
            <a:spLocks noChangeArrowheads="1"/>
          </p:cNvSpPr>
          <p:nvPr/>
        </p:nvSpPr>
        <p:spPr bwMode="auto">
          <a:xfrm>
            <a:off x="8061325" y="4127500"/>
            <a:ext cx="201613" cy="203200"/>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0" name="Oval 28"/>
          <p:cNvSpPr>
            <a:spLocks noChangeArrowheads="1"/>
          </p:cNvSpPr>
          <p:nvPr/>
        </p:nvSpPr>
        <p:spPr bwMode="auto">
          <a:xfrm>
            <a:off x="8345488" y="4127500"/>
            <a:ext cx="201612" cy="203200"/>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1" name="Oval 29"/>
          <p:cNvSpPr>
            <a:spLocks noChangeArrowheads="1"/>
          </p:cNvSpPr>
          <p:nvPr/>
        </p:nvSpPr>
        <p:spPr bwMode="auto">
          <a:xfrm>
            <a:off x="8629650" y="4127500"/>
            <a:ext cx="201613" cy="203200"/>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82" name="Oval 30"/>
          <p:cNvSpPr>
            <a:spLocks noChangeArrowheads="1"/>
          </p:cNvSpPr>
          <p:nvPr/>
        </p:nvSpPr>
        <p:spPr bwMode="auto">
          <a:xfrm>
            <a:off x="7493000" y="4411663"/>
            <a:ext cx="201613" cy="201612"/>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83" name="Oval 31"/>
          <p:cNvSpPr>
            <a:spLocks noChangeArrowheads="1"/>
          </p:cNvSpPr>
          <p:nvPr/>
        </p:nvSpPr>
        <p:spPr bwMode="auto">
          <a:xfrm>
            <a:off x="7777163" y="4411663"/>
            <a:ext cx="201612" cy="201612"/>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4" name="Oval 32"/>
          <p:cNvSpPr>
            <a:spLocks noChangeArrowheads="1"/>
          </p:cNvSpPr>
          <p:nvPr/>
        </p:nvSpPr>
        <p:spPr bwMode="auto">
          <a:xfrm>
            <a:off x="8061325" y="4411663"/>
            <a:ext cx="201613" cy="201612"/>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5" name="Oval 33"/>
          <p:cNvSpPr>
            <a:spLocks noChangeArrowheads="1"/>
          </p:cNvSpPr>
          <p:nvPr/>
        </p:nvSpPr>
        <p:spPr bwMode="auto">
          <a:xfrm>
            <a:off x="8345488" y="4411663"/>
            <a:ext cx="201612" cy="201612"/>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86" name="Oval 34"/>
          <p:cNvSpPr>
            <a:spLocks noChangeArrowheads="1"/>
          </p:cNvSpPr>
          <p:nvPr/>
        </p:nvSpPr>
        <p:spPr bwMode="auto">
          <a:xfrm>
            <a:off x="7493000" y="4695825"/>
            <a:ext cx="201613" cy="201613"/>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7" name="Oval 35"/>
          <p:cNvSpPr>
            <a:spLocks noChangeArrowheads="1"/>
          </p:cNvSpPr>
          <p:nvPr/>
        </p:nvSpPr>
        <p:spPr bwMode="auto">
          <a:xfrm>
            <a:off x="7777163" y="4695825"/>
            <a:ext cx="201612" cy="201613"/>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8" name="Oval 36"/>
          <p:cNvSpPr>
            <a:spLocks noChangeArrowheads="1"/>
          </p:cNvSpPr>
          <p:nvPr/>
        </p:nvSpPr>
        <p:spPr bwMode="auto">
          <a:xfrm>
            <a:off x="8061325" y="4695825"/>
            <a:ext cx="201613" cy="201613"/>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89" name="Oval 37"/>
          <p:cNvSpPr>
            <a:spLocks noChangeArrowheads="1"/>
          </p:cNvSpPr>
          <p:nvPr/>
        </p:nvSpPr>
        <p:spPr bwMode="auto">
          <a:xfrm>
            <a:off x="8345488" y="4695825"/>
            <a:ext cx="201612" cy="201613"/>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90" name="Oval 38"/>
          <p:cNvSpPr>
            <a:spLocks noChangeArrowheads="1"/>
          </p:cNvSpPr>
          <p:nvPr/>
        </p:nvSpPr>
        <p:spPr bwMode="auto">
          <a:xfrm>
            <a:off x="7777163" y="4979988"/>
            <a:ext cx="201612" cy="201612"/>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91" name="Oval 39"/>
          <p:cNvSpPr>
            <a:spLocks noChangeArrowheads="1"/>
          </p:cNvSpPr>
          <p:nvPr/>
        </p:nvSpPr>
        <p:spPr bwMode="auto">
          <a:xfrm>
            <a:off x="8345488" y="4979988"/>
            <a:ext cx="201612" cy="201612"/>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92"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z="2800" b="1" smtClean="0">
                <a:ea typeface="ＭＳ Ｐゴシック" charset="-128"/>
              </a:rPr>
              <a:t>Closing the Productivity Gap: A New Calculus</a:t>
            </a:r>
          </a:p>
        </p:txBody>
      </p:sp>
      <p:sp>
        <p:nvSpPr>
          <p:cNvPr id="11267" name="Slide Number Placeholder 3"/>
          <p:cNvSpPr>
            <a:spLocks noGrp="1"/>
          </p:cNvSpPr>
          <p:nvPr>
            <p:ph type="sldNum" sz="quarter" idx="10"/>
          </p:nvPr>
        </p:nvSpPr>
        <p:spPr>
          <a:xfrm>
            <a:off x="6553200" y="6245225"/>
            <a:ext cx="2133600" cy="476250"/>
          </a:xfrm>
          <a:noFill/>
        </p:spPr>
        <p:txBody>
          <a:bodyPr/>
          <a:lstStyle/>
          <a:p>
            <a:fld id="{32F90D76-3651-434D-B6E2-0302B4B73255}" type="slidenum">
              <a:rPr lang="en-US">
                <a:ea typeface="ＭＳ Ｐゴシック" charset="-128"/>
              </a:rPr>
              <a:pPr/>
              <a:t>10</a:t>
            </a:fld>
            <a:endParaRPr lang="en-US">
              <a:ea typeface="ＭＳ Ｐゴシック" charset="-128"/>
            </a:endParaRPr>
          </a:p>
        </p:txBody>
      </p:sp>
      <p:sp>
        <p:nvSpPr>
          <p:cNvPr id="11268" name="TextBox 5"/>
          <p:cNvSpPr txBox="1">
            <a:spLocks noChangeArrowheads="1"/>
          </p:cNvSpPr>
          <p:nvPr/>
        </p:nvSpPr>
        <p:spPr bwMode="auto">
          <a:xfrm>
            <a:off x="685800" y="1143000"/>
            <a:ext cx="7543800" cy="708025"/>
          </a:xfrm>
          <a:prstGeom prst="rect">
            <a:avLst/>
          </a:prstGeom>
          <a:noFill/>
          <a:ln w="9525">
            <a:noFill/>
            <a:miter lim="800000"/>
            <a:headEnd/>
            <a:tailEnd/>
          </a:ln>
        </p:spPr>
        <p:txBody>
          <a:bodyPr>
            <a:spAutoFit/>
          </a:bodyPr>
          <a:lstStyle/>
          <a:p>
            <a:r>
              <a:rPr lang="en-US" sz="2000">
                <a:solidFill>
                  <a:schemeClr val="tx1"/>
                </a:solidFill>
              </a:rPr>
              <a:t>A back of the envelop calculation for taking a $5M IT </a:t>
            </a:r>
          </a:p>
          <a:p>
            <a:r>
              <a:rPr lang="en-US" sz="2000">
                <a:solidFill>
                  <a:schemeClr val="tx1"/>
                </a:solidFill>
              </a:rPr>
              <a:t>department in a $200M NGO to $23M</a:t>
            </a:r>
          </a:p>
        </p:txBody>
      </p:sp>
      <p:pic>
        <p:nvPicPr>
          <p:cNvPr id="11269" name="Picture 4"/>
          <p:cNvPicPr>
            <a:picLocks noChangeAspect="1" noChangeArrowheads="1"/>
          </p:cNvPicPr>
          <p:nvPr/>
        </p:nvPicPr>
        <p:blipFill>
          <a:blip r:embed="rId3" cstate="print"/>
          <a:srcRect/>
          <a:stretch>
            <a:fillRect/>
          </a:stretch>
        </p:blipFill>
        <p:spPr bwMode="auto">
          <a:xfrm>
            <a:off x="914400" y="2057400"/>
            <a:ext cx="7575550" cy="3228975"/>
          </a:xfrm>
          <a:prstGeom prst="rect">
            <a:avLst/>
          </a:prstGeom>
          <a:noFill/>
          <a:ln w="9525">
            <a:noFill/>
            <a:miter lim="800000"/>
            <a:headEnd/>
            <a:tailEnd/>
          </a:ln>
        </p:spPr>
      </p:pic>
      <p:sp>
        <p:nvSpPr>
          <p:cNvPr id="10" name="Oval Callout 9"/>
          <p:cNvSpPr/>
          <p:nvPr/>
        </p:nvSpPr>
        <p:spPr>
          <a:xfrm>
            <a:off x="7239000" y="4724400"/>
            <a:ext cx="1676400" cy="1371600"/>
          </a:xfrm>
          <a:prstGeom prst="wedgeEllipseCallout">
            <a:avLst>
              <a:gd name="adj1" fmla="val -97708"/>
              <a:gd name="adj2" fmla="val -42279"/>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a:t>56</a:t>
            </a:r>
            <a:r>
              <a:rPr lang="en-US" sz="2000" dirty="0"/>
              <a:t>%</a:t>
            </a:r>
          </a:p>
          <a:p>
            <a:pPr algn="ctr">
              <a:defRPr/>
            </a:pPr>
            <a:r>
              <a:rPr lang="en-US" sz="2000" dirty="0"/>
              <a:t>Gap Remains</a:t>
            </a:r>
            <a:endParaRPr lang="en-US" sz="2000" dirty="0"/>
          </a:p>
        </p:txBody>
      </p:sp>
      <p:sp>
        <p:nvSpPr>
          <p:cNvPr id="7" name="Left Brace 6"/>
          <p:cNvSpPr/>
          <p:nvPr/>
        </p:nvSpPr>
        <p:spPr>
          <a:xfrm>
            <a:off x="639763" y="2438400"/>
            <a:ext cx="198437" cy="6858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3300"/>
              </a:solidFill>
            </a:endParaRPr>
          </a:p>
        </p:txBody>
      </p:sp>
      <p:sp>
        <p:nvSpPr>
          <p:cNvPr id="8" name="TextBox 7"/>
          <p:cNvSpPr txBox="1">
            <a:spLocks noChangeArrowheads="1"/>
          </p:cNvSpPr>
          <p:nvPr/>
        </p:nvSpPr>
        <p:spPr bwMode="auto">
          <a:xfrm rot="-5400000">
            <a:off x="-619919" y="2591594"/>
            <a:ext cx="1914525" cy="369888"/>
          </a:xfrm>
          <a:prstGeom prst="rect">
            <a:avLst/>
          </a:prstGeom>
          <a:noFill/>
          <a:ln w="9525">
            <a:noFill/>
            <a:miter lim="800000"/>
            <a:headEnd/>
            <a:tailEnd/>
          </a:ln>
        </p:spPr>
        <p:txBody>
          <a:bodyPr>
            <a:spAutoFit/>
          </a:bodyPr>
          <a:lstStyle/>
          <a:p>
            <a:pPr algn="ctr"/>
            <a:r>
              <a:rPr lang="en-US" sz="1800" b="1">
                <a:solidFill>
                  <a:srgbClr val="FF3300"/>
                </a:solidFill>
              </a:rPr>
              <a:t>Charity Factor</a:t>
            </a:r>
          </a:p>
        </p:txBody>
      </p:sp>
      <p:sp>
        <p:nvSpPr>
          <p:cNvPr id="9" name="TextBox 8"/>
          <p:cNvSpPr txBox="1">
            <a:spLocks noChangeArrowheads="1"/>
          </p:cNvSpPr>
          <p:nvPr/>
        </p:nvSpPr>
        <p:spPr bwMode="auto">
          <a:xfrm rot="-5400000">
            <a:off x="7511257" y="3548856"/>
            <a:ext cx="2743200" cy="369887"/>
          </a:xfrm>
          <a:prstGeom prst="rect">
            <a:avLst/>
          </a:prstGeom>
          <a:noFill/>
          <a:ln w="9525">
            <a:noFill/>
            <a:miter lim="800000"/>
            <a:headEnd/>
            <a:tailEnd/>
          </a:ln>
        </p:spPr>
        <p:txBody>
          <a:bodyPr>
            <a:spAutoFit/>
          </a:bodyPr>
          <a:lstStyle/>
          <a:p>
            <a:pPr algn="ctr"/>
            <a:r>
              <a:rPr lang="en-US" sz="1800" b="1">
                <a:solidFill>
                  <a:srgbClr val="FF3300"/>
                </a:solidFill>
              </a:rPr>
              <a:t>Collaboration Factor</a:t>
            </a:r>
          </a:p>
        </p:txBody>
      </p:sp>
      <p:sp>
        <p:nvSpPr>
          <p:cNvPr id="11" name="Right Brace 10"/>
          <p:cNvSpPr/>
          <p:nvPr/>
        </p:nvSpPr>
        <p:spPr>
          <a:xfrm>
            <a:off x="8458200" y="3124200"/>
            <a:ext cx="228600" cy="1066800"/>
          </a:xfrm>
          <a:prstGeom prst="rightBrace">
            <a:avLst/>
          </a:prstGeom>
          <a:ln w="254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275" name="Slide Number Placeholder 3"/>
          <p:cNvSpPr txBox="1">
            <a:spLocks/>
          </p:cNvSpPr>
          <p:nvPr/>
        </p:nvSpPr>
        <p:spPr bwMode="auto">
          <a:xfrm>
            <a:off x="7772400" y="6248400"/>
            <a:ext cx="1219200" cy="476250"/>
          </a:xfrm>
          <a:prstGeom prst="rect">
            <a:avLst/>
          </a:prstGeom>
          <a:noFill/>
          <a:ln w="9525">
            <a:noFill/>
            <a:miter lim="800000"/>
            <a:headEnd/>
            <a:tailEnd/>
          </a:ln>
        </p:spPr>
        <p:txBody>
          <a:bodyPr/>
          <a:lstStyle/>
          <a:p>
            <a:pPr algn="r"/>
            <a:fld id="{394062CE-F94A-462F-8223-3865E7D1A58B}" type="slidenum">
              <a:rPr lang="en-US" sz="1400">
                <a:solidFill>
                  <a:schemeClr val="tx1"/>
                </a:solidFill>
                <a:latin typeface="Arial" charset="0"/>
              </a:rPr>
              <a:pPr algn="r"/>
              <a:t>10</a:t>
            </a:fld>
            <a:endParaRPr lang="en-US" sz="140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algn="ctr" eaLnBrk="1" hangingPunct="1"/>
            <a:r>
              <a:rPr lang="en-US" b="1" smtClean="0"/>
              <a:t>Leveling the NGO - Corp IT Playing Field</a:t>
            </a:r>
          </a:p>
        </p:txBody>
      </p:sp>
      <p:sp>
        <p:nvSpPr>
          <p:cNvPr id="12291" name="Slide Number Placeholder 4"/>
          <p:cNvSpPr>
            <a:spLocks noGrp="1"/>
          </p:cNvSpPr>
          <p:nvPr>
            <p:ph type="sldNum" sz="quarter" idx="10"/>
          </p:nvPr>
        </p:nvSpPr>
        <p:spPr>
          <a:xfrm>
            <a:off x="6553200" y="6245225"/>
            <a:ext cx="2133600" cy="476250"/>
          </a:xfrm>
          <a:noFill/>
        </p:spPr>
        <p:txBody>
          <a:bodyPr/>
          <a:lstStyle/>
          <a:p>
            <a:fld id="{58E15776-5B1A-485E-9A4B-E30A0D5E60B8}" type="slidenum">
              <a:rPr lang="en-US"/>
              <a:pPr/>
              <a:t>11</a:t>
            </a:fld>
            <a:endParaRPr lang="en-US"/>
          </a:p>
        </p:txBody>
      </p:sp>
      <p:graphicFrame>
        <p:nvGraphicFramePr>
          <p:cNvPr id="8" name="Chart 7"/>
          <p:cNvGraphicFramePr/>
          <p:nvPr/>
        </p:nvGraphicFramePr>
        <p:xfrm>
          <a:off x="1219200" y="1066800"/>
          <a:ext cx="6896100" cy="5153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a:xfrm>
            <a:off x="6019800" y="6229350"/>
            <a:ext cx="2895600" cy="476250"/>
          </a:xfrm>
          <a:noFill/>
        </p:spPr>
        <p:txBody>
          <a:bodyPr/>
          <a:lstStyle/>
          <a:p>
            <a:fld id="{671DE538-037C-429E-8148-906ABB62AD00}" type="slidenum">
              <a:rPr lang="en-US"/>
              <a:pPr/>
              <a:t>12</a:t>
            </a:fld>
            <a:endParaRPr lang="en-US"/>
          </a:p>
        </p:txBody>
      </p:sp>
      <p:sp>
        <p:nvSpPr>
          <p:cNvPr id="13315" name="Rectangle 2"/>
          <p:cNvSpPr>
            <a:spLocks noGrp="1" noChangeArrowheads="1"/>
          </p:cNvSpPr>
          <p:nvPr>
            <p:ph type="body" idx="4294967295"/>
          </p:nvPr>
        </p:nvSpPr>
        <p:spPr>
          <a:xfrm>
            <a:off x="530225" y="914400"/>
            <a:ext cx="8156575" cy="5059363"/>
          </a:xfrm>
        </p:spPr>
        <p:txBody>
          <a:bodyPr/>
          <a:lstStyle/>
          <a:p>
            <a:pPr eaLnBrk="1" hangingPunct="1">
              <a:buFontTx/>
              <a:buNone/>
            </a:pPr>
            <a:r>
              <a:rPr lang="en-US" smtClean="0">
                <a:latin typeface="Calibri" pitchFamily="34" charset="0"/>
                <a:ea typeface="ＭＳ Ｐゴシック" charset="-128"/>
                <a:cs typeface="Calibri" pitchFamily="34" charset="0"/>
              </a:rPr>
              <a:t>IF</a:t>
            </a:r>
          </a:p>
          <a:p>
            <a:pPr eaLnBrk="1" hangingPunct="1"/>
            <a:r>
              <a:rPr lang="en-US" smtClean="0">
                <a:latin typeface="Calibri" pitchFamily="34" charset="0"/>
                <a:ea typeface="ＭＳ Ｐゴシック" charset="-128"/>
                <a:cs typeface="Calibri" pitchFamily="34" charset="0"/>
              </a:rPr>
              <a:t>57% of ERP projects don't realize their ROI </a:t>
            </a:r>
            <a:r>
              <a:rPr lang="en-US" sz="2800" i="1" smtClean="0">
                <a:latin typeface="Calibri" pitchFamily="34" charset="0"/>
                <a:ea typeface="ＭＳ Ｐゴシック" charset="-128"/>
                <a:cs typeface="Calibri" pitchFamily="34" charset="0"/>
              </a:rPr>
              <a:t>(Nucleus Research) </a:t>
            </a:r>
          </a:p>
          <a:p>
            <a:pPr eaLnBrk="1" hangingPunct="1"/>
            <a:r>
              <a:rPr lang="en-US" smtClean="0">
                <a:latin typeface="Calibri" pitchFamily="34" charset="0"/>
                <a:ea typeface="ＭＳ Ｐゴシック" charset="-128"/>
                <a:cs typeface="Calibri" pitchFamily="34" charset="0"/>
              </a:rPr>
              <a:t>66% IT projects fail </a:t>
            </a:r>
            <a:r>
              <a:rPr lang="en-US" sz="2800" i="1" smtClean="0">
                <a:latin typeface="Calibri" pitchFamily="34" charset="0"/>
                <a:ea typeface="ＭＳ Ｐゴシック" charset="-128"/>
                <a:cs typeface="Calibri" pitchFamily="34" charset="0"/>
              </a:rPr>
              <a:t>(Standish Chaos DB)</a:t>
            </a:r>
            <a:r>
              <a:rPr lang="en-US" smtClean="0">
                <a:latin typeface="Calibri" pitchFamily="34" charset="0"/>
                <a:ea typeface="ＭＳ Ｐゴシック" charset="-128"/>
                <a:cs typeface="Calibri" pitchFamily="34" charset="0"/>
              </a:rPr>
              <a:t> </a:t>
            </a:r>
          </a:p>
          <a:p>
            <a:pPr eaLnBrk="1" hangingPunct="1"/>
            <a:r>
              <a:rPr lang="en-US" smtClean="0">
                <a:latin typeface="Calibri" pitchFamily="34" charset="0"/>
                <a:ea typeface="ＭＳ Ｐゴシック" charset="-128"/>
                <a:cs typeface="Calibri" pitchFamily="34" charset="0"/>
              </a:rPr>
              <a:t>NGOs spend a 20th what corporations do </a:t>
            </a:r>
            <a:r>
              <a:rPr lang="en-US" sz="2800" i="1" smtClean="0">
                <a:latin typeface="Calibri" pitchFamily="34" charset="0"/>
                <a:ea typeface="ＭＳ Ｐゴシック" charset="-128"/>
                <a:cs typeface="Calibri" pitchFamily="34" charset="0"/>
              </a:rPr>
              <a:t>(Tuck survey)</a:t>
            </a:r>
          </a:p>
          <a:p>
            <a:pPr eaLnBrk="1" hangingPunct="1"/>
            <a:r>
              <a:rPr lang="en-US" smtClean="0">
                <a:latin typeface="Calibri" pitchFamily="34" charset="0"/>
                <a:ea typeface="ＭＳ Ｐゴシック" charset="-128"/>
                <a:cs typeface="Calibri" pitchFamily="34" charset="0"/>
              </a:rPr>
              <a:t>And we are spending donors’ dollars</a:t>
            </a:r>
          </a:p>
          <a:p>
            <a:pPr eaLnBrk="1" hangingPunct="1">
              <a:buFontTx/>
              <a:buNone/>
            </a:pPr>
            <a:r>
              <a:rPr lang="en-US" smtClean="0">
                <a:latin typeface="Calibri" pitchFamily="34" charset="0"/>
                <a:ea typeface="ＭＳ Ｐゴシック" charset="-128"/>
                <a:cs typeface="Calibri" pitchFamily="34" charset="0"/>
              </a:rPr>
              <a:t>THEN </a:t>
            </a:r>
          </a:p>
          <a:p>
            <a:pPr eaLnBrk="1" hangingPunct="1"/>
            <a:r>
              <a:rPr lang="en-US" smtClean="0">
                <a:latin typeface="Calibri" pitchFamily="34" charset="0"/>
                <a:ea typeface="ＭＳ Ｐゴシック" charset="-128"/>
                <a:cs typeface="Calibri" pitchFamily="34" charset="0"/>
              </a:rPr>
              <a:t>We must find a better way... </a:t>
            </a:r>
          </a:p>
        </p:txBody>
      </p:sp>
      <p:sp>
        <p:nvSpPr>
          <p:cNvPr id="13316" name="Rectangle 3"/>
          <p:cNvSpPr>
            <a:spLocks noGrp="1" noChangeArrowheads="1"/>
          </p:cNvSpPr>
          <p:nvPr>
            <p:ph type="title" idx="4294967295"/>
          </p:nvPr>
        </p:nvSpPr>
        <p:spPr>
          <a:xfrm>
            <a:off x="0" y="-76200"/>
            <a:ext cx="9220200" cy="914400"/>
          </a:xfrm>
        </p:spPr>
        <p:txBody>
          <a:bodyPr/>
          <a:lstStyle/>
          <a:p>
            <a:pPr algn="ctr" eaLnBrk="1" hangingPunct="1"/>
            <a:r>
              <a:rPr lang="en-US" smtClean="0">
                <a:latin typeface="Calibri" pitchFamily="34" charset="0"/>
                <a:ea typeface="ＭＳ Ｐゴシック" charset="-128"/>
                <a:cs typeface="Calibri" pitchFamily="34" charset="0"/>
              </a:rPr>
              <a:t>Non Profit IT Departments Can’t Play the Odds</a:t>
            </a:r>
          </a:p>
        </p:txBody>
      </p:sp>
      <p:sp>
        <p:nvSpPr>
          <p:cNvPr id="13317"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ED764E31-E6C9-473C-8356-47B1D224618B}" type="slidenum">
              <a:rPr lang="en-US" sz="1400">
                <a:solidFill>
                  <a:schemeClr val="tx1"/>
                </a:solidFill>
                <a:latin typeface="Arial" charset="0"/>
              </a:rPr>
              <a:pPr algn="r"/>
              <a:t>12</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304800"/>
            <a:ext cx="8229600" cy="1325563"/>
          </a:xfrm>
        </p:spPr>
        <p:txBody>
          <a:bodyPr/>
          <a:lstStyle/>
          <a:p>
            <a:pPr algn="ctr" eaLnBrk="1" hangingPunct="1"/>
            <a:r>
              <a:rPr lang="en-US" smtClean="0">
                <a:solidFill>
                  <a:schemeClr val="bg1"/>
                </a:solidFill>
                <a:latin typeface="Calibri" pitchFamily="34" charset="0"/>
                <a:ea typeface="ＭＳ Ｐゴシック" charset="-128"/>
                <a:cs typeface="Calibri" pitchFamily="34" charset="0"/>
              </a:rPr>
              <a:t>Key Conclusion: </a:t>
            </a:r>
            <a:r>
              <a:rPr lang="en-US" i="1" smtClean="0">
                <a:solidFill>
                  <a:schemeClr val="bg1"/>
                </a:solidFill>
                <a:latin typeface="Calibri" pitchFamily="34" charset="0"/>
                <a:ea typeface="ＭＳ Ｐゴシック" charset="-128"/>
                <a:cs typeface="Calibri" pitchFamily="34" charset="0"/>
              </a:rPr>
              <a:t>we can’t do it alone</a:t>
            </a:r>
            <a:endParaRPr lang="en-US" smtClean="0">
              <a:solidFill>
                <a:schemeClr val="bg1"/>
              </a:solidFill>
              <a:ea typeface="ＭＳ Ｐゴシック" charset="-128"/>
              <a:cs typeface="Calibri" pitchFamily="34" charset="0"/>
            </a:endParaRPr>
          </a:p>
        </p:txBody>
      </p:sp>
      <p:sp>
        <p:nvSpPr>
          <p:cNvPr id="14339" name="Rectangle 3"/>
          <p:cNvSpPr>
            <a:spLocks noGrp="1" noChangeArrowheads="1"/>
          </p:cNvSpPr>
          <p:nvPr>
            <p:ph type="body" idx="4294967295"/>
          </p:nvPr>
        </p:nvSpPr>
        <p:spPr/>
        <p:txBody>
          <a:bodyPr/>
          <a:lstStyle/>
          <a:p>
            <a:pPr eaLnBrk="1" hangingPunct="1">
              <a:buFontTx/>
              <a:buNone/>
            </a:pPr>
            <a:r>
              <a:rPr lang="en-US" smtClean="0">
                <a:ea typeface="ＭＳ Ｐゴシック" charset="-128"/>
              </a:rPr>
              <a:t>	</a:t>
            </a:r>
          </a:p>
          <a:p>
            <a:pPr eaLnBrk="1" hangingPunct="1">
              <a:buFontTx/>
              <a:buNone/>
            </a:pPr>
            <a:r>
              <a:rPr lang="en-US" smtClean="0">
                <a:ea typeface="ＭＳ Ｐゴシック" charset="-128"/>
              </a:rPr>
              <a:t>	</a:t>
            </a:r>
          </a:p>
          <a:p>
            <a:pPr eaLnBrk="1" hangingPunct="1">
              <a:buFontTx/>
              <a:buNone/>
            </a:pPr>
            <a:r>
              <a:rPr lang="en-US" smtClean="0">
                <a:ea typeface="ＭＳ Ｐゴシック" charset="-128"/>
              </a:rPr>
              <a:t>	</a:t>
            </a:r>
            <a:r>
              <a:rPr lang="en-US" smtClean="0">
                <a:solidFill>
                  <a:schemeClr val="bg1"/>
                </a:solidFill>
                <a:ea typeface="ＭＳ Ｐゴシック" charset="-128"/>
              </a:rPr>
              <a:t>Even if we tripled IT spending, we will still be playing catch-up for just keeping the lights on.</a:t>
            </a:r>
          </a:p>
          <a:p>
            <a:pPr eaLnBrk="1" hangingPunct="1">
              <a:buFontTx/>
              <a:buNone/>
            </a:pPr>
            <a:endParaRPr lang="en-US" smtClean="0">
              <a:solidFill>
                <a:schemeClr val="bg1"/>
              </a:solidFill>
              <a:ea typeface="ＭＳ Ｐゴシック" charset="-128"/>
            </a:endParaRPr>
          </a:p>
          <a:p>
            <a:pPr eaLnBrk="1" hangingPunct="1">
              <a:buFontTx/>
              <a:buNone/>
            </a:pPr>
            <a:r>
              <a:rPr lang="en-US" smtClean="0">
                <a:solidFill>
                  <a:schemeClr val="bg1"/>
                </a:solidFill>
                <a:ea typeface="ＭＳ Ｐゴシック" charset="-128"/>
              </a:rPr>
              <a:t>	And…</a:t>
            </a:r>
          </a:p>
          <a:p>
            <a:pPr eaLnBrk="1" hangingPunct="1"/>
            <a:endParaRPr lang="en-US" smtClean="0">
              <a:solidFill>
                <a:schemeClr val="bg1"/>
              </a:solidFill>
              <a:ea typeface="ＭＳ Ｐゴシック" charset="-128"/>
            </a:endParaRPr>
          </a:p>
        </p:txBody>
      </p:sp>
      <p:sp>
        <p:nvSpPr>
          <p:cNvPr id="14340" name="Slide Number Placeholder 3"/>
          <p:cNvSpPr>
            <a:spLocks noGrp="1"/>
          </p:cNvSpPr>
          <p:nvPr>
            <p:ph type="sldNum" sz="quarter" idx="10"/>
          </p:nvPr>
        </p:nvSpPr>
        <p:spPr>
          <a:xfrm>
            <a:off x="7543800" y="6248400"/>
            <a:ext cx="1219200" cy="476250"/>
          </a:xfrm>
          <a:noFill/>
        </p:spPr>
        <p:txBody>
          <a:bodyPr/>
          <a:lstStyle/>
          <a:p>
            <a:fld id="{ECF52494-2B4B-4267-9053-51CCB2F37B0D}" type="slidenum">
              <a:rPr lang="en-US">
                <a:solidFill>
                  <a:schemeClr val="bg1"/>
                </a:solidFill>
              </a:rPr>
              <a:pPr/>
              <a:t>13</a:t>
            </a:fld>
            <a:endParaRPr lang="en-US">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1"/>
          </p:nvPr>
        </p:nvSpPr>
        <p:spPr/>
        <p:txBody>
          <a:bodyPr/>
          <a:lstStyle/>
          <a:p>
            <a:pPr eaLnBrk="1" hangingPunct="1">
              <a:buFontTx/>
              <a:buNone/>
            </a:pPr>
            <a:endParaRPr lang="en-US" b="1" smtClean="0">
              <a:solidFill>
                <a:srgbClr val="FF0000"/>
              </a:solidFill>
              <a:ea typeface="ＭＳ Ｐゴシック" charset="-128"/>
            </a:endParaRPr>
          </a:p>
          <a:p>
            <a:pPr eaLnBrk="1" hangingPunct="1">
              <a:spcAft>
                <a:spcPct val="25000"/>
              </a:spcAft>
              <a:buFontTx/>
              <a:buNone/>
            </a:pPr>
            <a:r>
              <a:rPr lang="en-US" smtClean="0">
                <a:solidFill>
                  <a:srgbClr val="FF0000"/>
                </a:solidFill>
                <a:ea typeface="ＭＳ Ｐゴシック" charset="-128"/>
              </a:rPr>
              <a:t>	</a:t>
            </a:r>
            <a:r>
              <a:rPr lang="en-US" smtClean="0">
                <a:solidFill>
                  <a:srgbClr val="0049DA"/>
                </a:solidFill>
                <a:ea typeface="ＭＳ Ｐゴシック" charset="-128"/>
              </a:rPr>
              <a:t>It’s more a commodity each day</a:t>
            </a:r>
          </a:p>
          <a:p>
            <a:pPr eaLnBrk="1" hangingPunct="1">
              <a:spcAft>
                <a:spcPct val="25000"/>
              </a:spcAft>
              <a:buFontTx/>
              <a:buNone/>
            </a:pPr>
            <a:r>
              <a:rPr lang="en-US" smtClean="0">
                <a:solidFill>
                  <a:srgbClr val="0049DA"/>
                </a:solidFill>
                <a:ea typeface="ＭＳ Ｐゴシック" charset="-128"/>
              </a:rPr>
              <a:t>	“We can't get close to what Google and Amazon can do in their data centers” </a:t>
            </a:r>
          </a:p>
          <a:p>
            <a:pPr eaLnBrk="1" hangingPunct="1">
              <a:spcAft>
                <a:spcPct val="25000"/>
              </a:spcAft>
              <a:buFontTx/>
              <a:buNone/>
            </a:pPr>
            <a:r>
              <a:rPr lang="en-US" sz="2800" i="1" smtClean="0">
                <a:solidFill>
                  <a:srgbClr val="0049DA"/>
                </a:solidFill>
                <a:ea typeface="ＭＳ Ｐゴシック" charset="-128"/>
              </a:rPr>
              <a:t>	–Peter Cochrane</a:t>
            </a:r>
          </a:p>
          <a:p>
            <a:pPr eaLnBrk="1" hangingPunct="1">
              <a:buFontTx/>
              <a:buNone/>
            </a:pPr>
            <a:r>
              <a:rPr lang="en-US" smtClean="0">
                <a:solidFill>
                  <a:srgbClr val="FF0000"/>
                </a:solidFill>
                <a:ea typeface="ＭＳ Ｐゴシック" charset="-128"/>
              </a:rPr>
              <a:t>	</a:t>
            </a:r>
          </a:p>
          <a:p>
            <a:pPr eaLnBrk="1" hangingPunct="1">
              <a:buFontTx/>
              <a:buNone/>
            </a:pPr>
            <a:endParaRPr lang="en-US" smtClean="0">
              <a:solidFill>
                <a:srgbClr val="FF0000"/>
              </a:solidFill>
              <a:ea typeface="ＭＳ Ｐゴシック" charset="-128"/>
            </a:endParaRPr>
          </a:p>
        </p:txBody>
      </p:sp>
      <p:sp>
        <p:nvSpPr>
          <p:cNvPr id="15363" name="Rectangle 5"/>
          <p:cNvSpPr>
            <a:spLocks noGrp="1"/>
          </p:cNvSpPr>
          <p:nvPr>
            <p:ph type="title"/>
          </p:nvPr>
        </p:nvSpPr>
        <p:spPr/>
        <p:txBody>
          <a:bodyPr/>
          <a:lstStyle/>
          <a:p>
            <a:pPr eaLnBrk="1" hangingPunct="1"/>
            <a:r>
              <a:rPr lang="en-US" smtClean="0">
                <a:solidFill>
                  <a:srgbClr val="FF0000"/>
                </a:solidFill>
                <a:latin typeface="Calibri" pitchFamily="34" charset="0"/>
                <a:ea typeface="ＭＳ Ｐゴシック" charset="-128"/>
              </a:rPr>
              <a:t>Keeping the Lights-On is Irrelevant</a:t>
            </a:r>
          </a:p>
        </p:txBody>
      </p:sp>
      <p:sp>
        <p:nvSpPr>
          <p:cNvPr id="15364" name="Slide Number Placeholder 3"/>
          <p:cNvSpPr>
            <a:spLocks noGrp="1"/>
          </p:cNvSpPr>
          <p:nvPr>
            <p:ph type="sldNum" sz="quarter" idx="10"/>
          </p:nvPr>
        </p:nvSpPr>
        <p:spPr>
          <a:xfrm>
            <a:off x="6553200" y="6245225"/>
            <a:ext cx="2133600" cy="476250"/>
          </a:xfrm>
          <a:noFill/>
        </p:spPr>
        <p:txBody>
          <a:bodyPr/>
          <a:lstStyle/>
          <a:p>
            <a:fld id="{3BC9ABAC-E524-4344-BA4B-0D33F01FE0F6}" type="slidenum">
              <a:rPr lang="en-US"/>
              <a:pPr/>
              <a:t>14</a:t>
            </a:fld>
            <a:endParaRPr lang="en-US"/>
          </a:p>
        </p:txBody>
      </p:sp>
      <p:sp>
        <p:nvSpPr>
          <p:cNvPr id="15365"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3C8544FD-D4D6-4644-9B4F-2379CD6CC403}" type="slidenum">
              <a:rPr lang="en-US" sz="1400">
                <a:solidFill>
                  <a:schemeClr val="tx1"/>
                </a:solidFill>
                <a:latin typeface="Arial" charset="0"/>
              </a:rPr>
              <a:pPr algn="r"/>
              <a:t>14</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76200"/>
            <a:ext cx="9220200" cy="914400"/>
          </a:xfrm>
        </p:spPr>
        <p:txBody>
          <a:bodyPr/>
          <a:lstStyle/>
          <a:p>
            <a:pPr algn="ctr" eaLnBrk="1" hangingPunct="1"/>
            <a:r>
              <a:rPr lang="en-US" smtClean="0">
                <a:latin typeface="Calibri" pitchFamily="34" charset="0"/>
                <a:ea typeface="ＭＳ Ｐゴシック" charset="-128"/>
              </a:rPr>
              <a:t>We Need to Push the Pyramid at Both Ends</a:t>
            </a:r>
          </a:p>
        </p:txBody>
      </p:sp>
      <p:sp>
        <p:nvSpPr>
          <p:cNvPr id="16387"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16388" name="AcnBodyText_ID_307207"/>
          <p:cNvSpPr>
            <a:spLocks noChangeArrowheads="1"/>
          </p:cNvSpPr>
          <p:nvPr>
            <p:custDataLst>
              <p:tags r:id="rId1"/>
            </p:custDataLst>
          </p:nvPr>
        </p:nvSpPr>
        <p:spPr bwMode="gray">
          <a:xfrm rot="-5400000">
            <a:off x="-546893" y="3320256"/>
            <a:ext cx="2544762" cy="212725"/>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pPr>
            <a:r>
              <a:rPr lang="en-US" sz="1400" b="1">
                <a:latin typeface="Calibri" pitchFamily="34" charset="0"/>
              </a:rPr>
              <a:t>Increasing Impact for Beneficiaries</a:t>
            </a:r>
          </a:p>
        </p:txBody>
      </p:sp>
      <p:sp>
        <p:nvSpPr>
          <p:cNvPr id="16389"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0726"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30727"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16392"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16393" name="AcnBodyText_ID_307217"/>
          <p:cNvSpPr>
            <a:spLocks noChangeArrowheads="1"/>
          </p:cNvSpPr>
          <p:nvPr>
            <p:custDataLst>
              <p:tags r:id="rId2"/>
            </p:custDataLst>
          </p:nvPr>
        </p:nvSpPr>
        <p:spPr bwMode="gray">
          <a:xfrm>
            <a:off x="3328988" y="5045075"/>
            <a:ext cx="2068512" cy="474663"/>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FOUNDATIONAL</a:t>
            </a:r>
          </a:p>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“Keeping the Lights On”</a:t>
            </a:r>
          </a:p>
        </p:txBody>
      </p:sp>
      <p:sp>
        <p:nvSpPr>
          <p:cNvPr id="30730" name="AcnBodyText_ID_307217"/>
          <p:cNvSpPr>
            <a:spLocks noChangeArrowheads="1"/>
          </p:cNvSpPr>
          <p:nvPr>
            <p:custDataLst>
              <p:tags r:id="rId3"/>
            </p:custDataLst>
          </p:nvPr>
        </p:nvSpPr>
        <p:spPr bwMode="gray">
          <a:xfrm>
            <a:off x="3033713" y="4176713"/>
            <a:ext cx="2708275" cy="474662"/>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OPERATIONAL</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“Helping the Organization Run”</a:t>
            </a:r>
          </a:p>
        </p:txBody>
      </p:sp>
      <p:sp>
        <p:nvSpPr>
          <p:cNvPr id="30731" name="AcnBodyText_ID_307217"/>
          <p:cNvSpPr>
            <a:spLocks noChangeArrowheads="1"/>
          </p:cNvSpPr>
          <p:nvPr>
            <p:custDataLst>
              <p:tags r:id="rId4"/>
            </p:custDataLst>
          </p:nvPr>
        </p:nvSpPr>
        <p:spPr bwMode="gray">
          <a:xfrm>
            <a:off x="3017838" y="3263900"/>
            <a:ext cx="2693987" cy="474663"/>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PROGRAM</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“Improving Program Delivery”</a:t>
            </a:r>
          </a:p>
        </p:txBody>
      </p:sp>
      <p:sp>
        <p:nvSpPr>
          <p:cNvPr id="30732" name="AcnBodyText_ID_307217"/>
          <p:cNvSpPr>
            <a:spLocks noChangeArrowheads="1"/>
          </p:cNvSpPr>
          <p:nvPr>
            <p:custDataLst>
              <p:tags r:id="rId5"/>
            </p:custDataLst>
          </p:nvPr>
        </p:nvSpPr>
        <p:spPr bwMode="gray">
          <a:xfrm>
            <a:off x="3040063" y="2290763"/>
            <a:ext cx="2693987" cy="474662"/>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BENEFICIARY</a:t>
            </a:r>
          </a:p>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“Differentiating”</a:t>
            </a:r>
          </a:p>
        </p:txBody>
      </p:sp>
      <p:sp>
        <p:nvSpPr>
          <p:cNvPr id="30733"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pPr>
              <a:defRPr/>
            </a:pPr>
            <a:endParaRPr lang="en-US">
              <a:solidFill>
                <a:schemeClr val="tx1"/>
              </a:solidFill>
              <a:latin typeface="+mj-lt"/>
              <a:cs typeface="Calibri" pitchFamily="34" charset="0"/>
            </a:endParaRPr>
          </a:p>
        </p:txBody>
      </p:sp>
      <p:sp>
        <p:nvSpPr>
          <p:cNvPr id="16398"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0735" name="AcnBodyText_ID_531484"/>
          <p:cNvSpPr>
            <a:spLocks noChangeArrowheads="1"/>
          </p:cNvSpPr>
          <p:nvPr>
            <p:custDataLst>
              <p:tags r:id="rId6"/>
            </p:custDataLst>
          </p:nvPr>
        </p:nvSpPr>
        <p:spPr bwMode="gray">
          <a:xfrm>
            <a:off x="1146175" y="4359275"/>
            <a:ext cx="684213" cy="215900"/>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defRPr/>
            </a:pPr>
            <a:r>
              <a:rPr lang="en-US" sz="1400" b="1" dirty="0">
                <a:solidFill>
                  <a:schemeClr val="tx1"/>
                </a:solidFill>
                <a:latin typeface="+mj-lt"/>
              </a:rPr>
              <a:t>Efficient</a:t>
            </a:r>
          </a:p>
        </p:txBody>
      </p:sp>
      <p:sp>
        <p:nvSpPr>
          <p:cNvPr id="30736" name="AcnBodyText_ID_531484"/>
          <p:cNvSpPr>
            <a:spLocks noChangeArrowheads="1"/>
          </p:cNvSpPr>
          <p:nvPr>
            <p:custDataLst>
              <p:tags r:id="rId7"/>
            </p:custDataLst>
          </p:nvPr>
        </p:nvSpPr>
        <p:spPr bwMode="gray">
          <a:xfrm>
            <a:off x="2081213" y="2241550"/>
            <a:ext cx="1216025" cy="430213"/>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400" b="1">
                <a:solidFill>
                  <a:schemeClr val="tx1"/>
                </a:solidFill>
                <a:latin typeface="+mj-lt"/>
                <a:cs typeface="Calibri" pitchFamily="34" charset="0"/>
              </a:rPr>
              <a:t>Competitive </a:t>
            </a:r>
            <a:br>
              <a:rPr lang="en-US" sz="1400" b="1">
                <a:solidFill>
                  <a:schemeClr val="tx1"/>
                </a:solidFill>
                <a:latin typeface="+mj-lt"/>
                <a:cs typeface="Calibri" pitchFamily="34" charset="0"/>
              </a:rPr>
            </a:br>
            <a:r>
              <a:rPr lang="en-US" sz="1400" b="1">
                <a:solidFill>
                  <a:schemeClr val="tx1"/>
                </a:solidFill>
                <a:latin typeface="+mj-lt"/>
                <a:cs typeface="Calibri" pitchFamily="34" charset="0"/>
              </a:rPr>
              <a:t>or Leading</a:t>
            </a:r>
          </a:p>
        </p:txBody>
      </p:sp>
      <p:sp>
        <p:nvSpPr>
          <p:cNvPr id="30737" name="AcnBodyText_ID_531484"/>
          <p:cNvSpPr>
            <a:spLocks noChangeArrowheads="1"/>
          </p:cNvSpPr>
          <p:nvPr>
            <p:custDataLst>
              <p:tags r:id="rId8"/>
            </p:custDataLst>
          </p:nvPr>
        </p:nvSpPr>
        <p:spPr bwMode="gray">
          <a:xfrm>
            <a:off x="7175500" y="4572000"/>
            <a:ext cx="1358900" cy="541338"/>
          </a:xfrm>
          <a:prstGeom prst="rect">
            <a:avLst/>
          </a:prstGeom>
          <a:noFill/>
          <a:ln w="12700">
            <a:noFill/>
            <a:miter lim="800000"/>
            <a:headEnd/>
            <a:tailEnd/>
          </a:ln>
        </p:spPr>
        <p:txBody>
          <a:bodyPr lIns="0" tIns="0" rIns="0" bIns="0">
            <a:spAutoFit/>
          </a:bodyPr>
          <a:lstStyle/>
          <a:p>
            <a:pPr marL="342900" indent="-342900" defTabSz="457200" eaLnBrk="0" hangingPunct="0">
              <a:spcBef>
                <a:spcPct val="20000"/>
              </a:spcBef>
              <a:buFont typeface="Arial" charset="0"/>
              <a:buNone/>
              <a:defRPr/>
            </a:pPr>
            <a:r>
              <a:rPr lang="en-US" sz="1600" b="1" dirty="0">
                <a:solidFill>
                  <a:srgbClr val="0000FF"/>
                </a:solidFill>
                <a:latin typeface="+mj-lt"/>
              </a:rPr>
              <a:t>Donor &amp; HQ</a:t>
            </a:r>
          </a:p>
          <a:p>
            <a:pPr marL="342900" indent="-342900" defTabSz="457200" eaLnBrk="0" hangingPunct="0">
              <a:spcBef>
                <a:spcPct val="20000"/>
              </a:spcBef>
              <a:buFont typeface="Arial" charset="0"/>
              <a:buNone/>
              <a:defRPr/>
            </a:pPr>
            <a:r>
              <a:rPr lang="en-US" sz="1600" b="1" dirty="0">
                <a:solidFill>
                  <a:srgbClr val="0000FF"/>
                </a:solidFill>
                <a:latin typeface="+mj-lt"/>
              </a:rPr>
              <a:t> Facing</a:t>
            </a:r>
          </a:p>
        </p:txBody>
      </p:sp>
      <p:sp>
        <p:nvSpPr>
          <p:cNvPr id="30738" name="AcnBodyText_ID_531484"/>
          <p:cNvSpPr>
            <a:spLocks noChangeArrowheads="1"/>
          </p:cNvSpPr>
          <p:nvPr>
            <p:custDataLst>
              <p:tags r:id="rId9"/>
            </p:custDataLst>
          </p:nvPr>
        </p:nvSpPr>
        <p:spPr bwMode="gray">
          <a:xfrm>
            <a:off x="6099175" y="2622550"/>
            <a:ext cx="1749425" cy="492125"/>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600" b="1" dirty="0">
                <a:solidFill>
                  <a:srgbClr val="FF0000"/>
                </a:solidFill>
                <a:latin typeface="+mj-lt"/>
              </a:rPr>
              <a:t>Beneficiary &amp; Field Facing</a:t>
            </a:r>
          </a:p>
        </p:txBody>
      </p:sp>
      <p:sp>
        <p:nvSpPr>
          <p:cNvPr id="253971" name="AutoShape 19"/>
          <p:cNvSpPr>
            <a:spLocks noChangeArrowheads="1"/>
          </p:cNvSpPr>
          <p:nvPr/>
        </p:nvSpPr>
        <p:spPr bwMode="auto">
          <a:xfrm rot="-5400000">
            <a:off x="4191000"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solidFill>
                <a:schemeClr val="tx1"/>
              </a:solidFill>
            </a:endParaRPr>
          </a:p>
        </p:txBody>
      </p:sp>
      <p:sp>
        <p:nvSpPr>
          <p:cNvPr id="253972" name="AcnBodyText_ID_531484"/>
          <p:cNvSpPr>
            <a:spLocks noChangeArrowheads="1"/>
          </p:cNvSpPr>
          <p:nvPr>
            <p:custDataLst>
              <p:tags r:id="rId10"/>
            </p:custDataLst>
          </p:nvPr>
        </p:nvSpPr>
        <p:spPr bwMode="gray">
          <a:xfrm>
            <a:off x="3660775"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in</a:t>
            </a:r>
          </a:p>
        </p:txBody>
      </p:sp>
      <p:sp>
        <p:nvSpPr>
          <p:cNvPr id="253973" name="AcnBodyText_ID_531484"/>
          <p:cNvSpPr>
            <a:spLocks noChangeArrowheads="1"/>
          </p:cNvSpPr>
          <p:nvPr>
            <p:custDataLst>
              <p:tags r:id="rId11"/>
            </p:custDataLst>
          </p:nvPr>
        </p:nvSpPr>
        <p:spPr bwMode="gray">
          <a:xfrm>
            <a:off x="3733800" y="64008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out</a:t>
            </a:r>
          </a:p>
        </p:txBody>
      </p:sp>
      <p:sp>
        <p:nvSpPr>
          <p:cNvPr id="253974" name="AutoShape 22"/>
          <p:cNvSpPr>
            <a:spLocks noChangeArrowheads="1"/>
          </p:cNvSpPr>
          <p:nvPr/>
        </p:nvSpPr>
        <p:spPr bwMode="auto">
          <a:xfrm rot="-5400000">
            <a:off x="4191000"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16407" name="Slide Number Placeholder 3"/>
          <p:cNvSpPr>
            <a:spLocks noGrp="1"/>
          </p:cNvSpPr>
          <p:nvPr>
            <p:ph type="sldNum" sz="quarter" idx="10"/>
          </p:nvPr>
        </p:nvSpPr>
        <p:spPr>
          <a:xfrm>
            <a:off x="7543800" y="6248400"/>
            <a:ext cx="1219200" cy="476250"/>
          </a:xfrm>
          <a:noFill/>
        </p:spPr>
        <p:txBody>
          <a:bodyPr/>
          <a:lstStyle/>
          <a:p>
            <a:fld id="{AB103410-6B26-4D1B-BF0D-934A7728AB9C}" type="slidenum">
              <a:rPr lang="en-US"/>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971"/>
                                        </p:tgtEl>
                                        <p:attrNameLst>
                                          <p:attrName>style.visibility</p:attrName>
                                        </p:attrNameLst>
                                      </p:cBhvr>
                                      <p:to>
                                        <p:strVal val="visible"/>
                                      </p:to>
                                    </p:set>
                                    <p:anim calcmode="lin" valueType="num">
                                      <p:cBhvr additive="base">
                                        <p:cTn id="7" dur="500" fill="hold"/>
                                        <p:tgtEl>
                                          <p:spTgt spid="253971"/>
                                        </p:tgtEl>
                                        <p:attrNameLst>
                                          <p:attrName>ppt_x</p:attrName>
                                        </p:attrNameLst>
                                      </p:cBhvr>
                                      <p:tavLst>
                                        <p:tav tm="0">
                                          <p:val>
                                            <p:strVal val="#ppt_x"/>
                                          </p:val>
                                        </p:tav>
                                        <p:tav tm="100000">
                                          <p:val>
                                            <p:strVal val="#ppt_x"/>
                                          </p:val>
                                        </p:tav>
                                      </p:tavLst>
                                    </p:anim>
                                    <p:anim calcmode="lin" valueType="num">
                                      <p:cBhvr additive="base">
                                        <p:cTn id="8" dur="500" fill="hold"/>
                                        <p:tgtEl>
                                          <p:spTgt spid="2539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3972"/>
                                        </p:tgtEl>
                                        <p:attrNameLst>
                                          <p:attrName>style.visibility</p:attrName>
                                        </p:attrNameLst>
                                      </p:cBhvr>
                                      <p:to>
                                        <p:strVal val="visible"/>
                                      </p:to>
                                    </p:set>
                                    <p:anim calcmode="lin" valueType="num">
                                      <p:cBhvr additive="base">
                                        <p:cTn id="11" dur="500" fill="hold"/>
                                        <p:tgtEl>
                                          <p:spTgt spid="253972"/>
                                        </p:tgtEl>
                                        <p:attrNameLst>
                                          <p:attrName>ppt_x</p:attrName>
                                        </p:attrNameLst>
                                      </p:cBhvr>
                                      <p:tavLst>
                                        <p:tav tm="0">
                                          <p:val>
                                            <p:strVal val="#ppt_x"/>
                                          </p:val>
                                        </p:tav>
                                        <p:tav tm="100000">
                                          <p:val>
                                            <p:strVal val="#ppt_x"/>
                                          </p:val>
                                        </p:tav>
                                      </p:tavLst>
                                    </p:anim>
                                    <p:anim calcmode="lin" valueType="num">
                                      <p:cBhvr additive="base">
                                        <p:cTn id="12" dur="500" fill="hold"/>
                                        <p:tgtEl>
                                          <p:spTgt spid="2539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3973"/>
                                        </p:tgtEl>
                                        <p:attrNameLst>
                                          <p:attrName>style.visibility</p:attrName>
                                        </p:attrNameLst>
                                      </p:cBhvr>
                                      <p:to>
                                        <p:strVal val="visible"/>
                                      </p:to>
                                    </p:set>
                                    <p:anim calcmode="lin" valueType="num">
                                      <p:cBhvr additive="base">
                                        <p:cTn id="17" dur="500" fill="hold"/>
                                        <p:tgtEl>
                                          <p:spTgt spid="253973"/>
                                        </p:tgtEl>
                                        <p:attrNameLst>
                                          <p:attrName>ppt_x</p:attrName>
                                        </p:attrNameLst>
                                      </p:cBhvr>
                                      <p:tavLst>
                                        <p:tav tm="0">
                                          <p:val>
                                            <p:strVal val="#ppt_x"/>
                                          </p:val>
                                        </p:tav>
                                        <p:tav tm="100000">
                                          <p:val>
                                            <p:strVal val="#ppt_x"/>
                                          </p:val>
                                        </p:tav>
                                      </p:tavLst>
                                    </p:anim>
                                    <p:anim calcmode="lin" valueType="num">
                                      <p:cBhvr additive="base">
                                        <p:cTn id="18" dur="500" fill="hold"/>
                                        <p:tgtEl>
                                          <p:spTgt spid="25397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3974"/>
                                        </p:tgtEl>
                                        <p:attrNameLst>
                                          <p:attrName>style.visibility</p:attrName>
                                        </p:attrNameLst>
                                      </p:cBhvr>
                                      <p:to>
                                        <p:strVal val="visible"/>
                                      </p:to>
                                    </p:set>
                                    <p:anim calcmode="lin" valueType="num">
                                      <p:cBhvr additive="base">
                                        <p:cTn id="21" dur="500" fill="hold"/>
                                        <p:tgtEl>
                                          <p:spTgt spid="253974"/>
                                        </p:tgtEl>
                                        <p:attrNameLst>
                                          <p:attrName>ppt_x</p:attrName>
                                        </p:attrNameLst>
                                      </p:cBhvr>
                                      <p:tavLst>
                                        <p:tav tm="0">
                                          <p:val>
                                            <p:strVal val="#ppt_x"/>
                                          </p:val>
                                        </p:tav>
                                        <p:tav tm="100000">
                                          <p:val>
                                            <p:strVal val="#ppt_x"/>
                                          </p:val>
                                        </p:tav>
                                      </p:tavLst>
                                    </p:anim>
                                    <p:anim calcmode="lin" valueType="num">
                                      <p:cBhvr additive="base">
                                        <p:cTn id="22" dur="500" fill="hold"/>
                                        <p:tgtEl>
                                          <p:spTgt spid="2539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1" grpId="0" animBg="1"/>
      <p:bldP spid="253972" grpId="0"/>
      <p:bldP spid="253973" grpId="0"/>
      <p:bldP spid="2539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smtClean="0"/>
              <a:t> Advice from a Hockey Legend</a:t>
            </a:r>
          </a:p>
        </p:txBody>
      </p:sp>
      <p:pic>
        <p:nvPicPr>
          <p:cNvPr id="17411" name="Picture 3" descr="300px-waynegretzky_oilers"/>
          <p:cNvPicPr>
            <a:picLocks noChangeAspect="1" noChangeArrowheads="1"/>
          </p:cNvPicPr>
          <p:nvPr/>
        </p:nvPicPr>
        <p:blipFill>
          <a:blip r:embed="rId3" cstate="print"/>
          <a:srcRect/>
          <a:stretch>
            <a:fillRect/>
          </a:stretch>
        </p:blipFill>
        <p:spPr bwMode="auto">
          <a:xfrm>
            <a:off x="3143250" y="1219200"/>
            <a:ext cx="2857500" cy="3705225"/>
          </a:xfrm>
          <a:prstGeom prst="rect">
            <a:avLst/>
          </a:prstGeom>
          <a:noFill/>
          <a:ln w="9525">
            <a:noFill/>
            <a:miter lim="800000"/>
            <a:headEnd/>
            <a:tailEnd/>
          </a:ln>
        </p:spPr>
      </p:pic>
      <p:sp>
        <p:nvSpPr>
          <p:cNvPr id="17412" name="Text Box 4"/>
          <p:cNvSpPr txBox="1">
            <a:spLocks noChangeArrowheads="1"/>
          </p:cNvSpPr>
          <p:nvPr/>
        </p:nvSpPr>
        <p:spPr bwMode="auto">
          <a:xfrm>
            <a:off x="1747838" y="5029200"/>
            <a:ext cx="5875337" cy="830263"/>
          </a:xfrm>
          <a:prstGeom prst="rect">
            <a:avLst/>
          </a:prstGeom>
          <a:noFill/>
          <a:ln w="9525" algn="ctr">
            <a:noFill/>
            <a:miter lim="800000"/>
            <a:headEnd/>
            <a:tailEnd/>
          </a:ln>
        </p:spPr>
        <p:txBody>
          <a:bodyPr wrap="none">
            <a:spAutoFit/>
          </a:bodyPr>
          <a:lstStyle/>
          <a:p>
            <a:r>
              <a:rPr lang="en-US" sz="2400">
                <a:solidFill>
                  <a:srgbClr val="FF0000"/>
                </a:solidFill>
              </a:rPr>
              <a:t>“I skate to where the puck is going to be, </a:t>
            </a:r>
          </a:p>
          <a:p>
            <a:r>
              <a:rPr lang="en-US" sz="2400">
                <a:solidFill>
                  <a:srgbClr val="FF0000"/>
                </a:solidFill>
              </a:rPr>
              <a:t>not where it has been.”  </a:t>
            </a:r>
            <a:r>
              <a:rPr lang="en-US" sz="2400" i="1">
                <a:solidFill>
                  <a:srgbClr val="FF0000"/>
                </a:solidFill>
              </a:rPr>
              <a:t>--Wayne Gretzky </a:t>
            </a:r>
          </a:p>
        </p:txBody>
      </p:sp>
      <p:sp>
        <p:nvSpPr>
          <p:cNvPr id="17413" name="Slide Number Placeholder 3"/>
          <p:cNvSpPr>
            <a:spLocks noGrp="1"/>
          </p:cNvSpPr>
          <p:nvPr>
            <p:ph type="sldNum" sz="quarter" idx="10"/>
          </p:nvPr>
        </p:nvSpPr>
        <p:spPr>
          <a:xfrm>
            <a:off x="7543800" y="6248400"/>
            <a:ext cx="1219200" cy="476250"/>
          </a:xfrm>
          <a:noFill/>
        </p:spPr>
        <p:txBody>
          <a:bodyPr/>
          <a:lstStyle/>
          <a:p>
            <a:fld id="{412E07B9-4F5D-4836-9784-1222117F44A3}"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r>
              <a:rPr lang="en-US" sz="3600" b="1" smtClean="0"/>
              <a:t>II.  Looking to the Future – </a:t>
            </a:r>
            <a:r>
              <a:rPr lang="en-US" b="1" i="1" smtClean="0"/>
              <a:t>Part 1</a:t>
            </a:r>
            <a:endParaRPr lang="en-US" sz="3600" b="1" smtClean="0"/>
          </a:p>
        </p:txBody>
      </p:sp>
      <p:sp>
        <p:nvSpPr>
          <p:cNvPr id="18435" name="Rectangle 3"/>
          <p:cNvSpPr>
            <a:spLocks noGrp="1" noChangeArrowheads="1"/>
          </p:cNvSpPr>
          <p:nvPr>
            <p:ph type="subTitle" idx="1"/>
          </p:nvPr>
        </p:nvSpPr>
        <p:spPr/>
        <p:txBody>
          <a:bodyPr/>
          <a:lstStyle/>
          <a:p>
            <a:pPr eaLnBrk="1" hangingPunct="1"/>
            <a:r>
              <a:rPr lang="en-US" smtClean="0"/>
              <a:t> </a:t>
            </a:r>
          </a:p>
        </p:txBody>
      </p:sp>
      <p:pic>
        <p:nvPicPr>
          <p:cNvPr id="18436"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
        <p:nvSpPr>
          <p:cNvPr id="18437" name="Slide Number Placeholder 3"/>
          <p:cNvSpPr>
            <a:spLocks noGrp="1"/>
          </p:cNvSpPr>
          <p:nvPr>
            <p:ph type="sldNum" sz="quarter" idx="10"/>
          </p:nvPr>
        </p:nvSpPr>
        <p:spPr>
          <a:xfrm>
            <a:off x="7543800" y="6248400"/>
            <a:ext cx="1219200" cy="476250"/>
          </a:xfrm>
          <a:noFill/>
        </p:spPr>
        <p:txBody>
          <a:bodyPr/>
          <a:lstStyle/>
          <a:p>
            <a:fld id="{4D56DF1E-B250-4570-A198-4361B321B3CF}"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xfrm>
            <a:off x="5715000" y="6229350"/>
            <a:ext cx="2895600" cy="476250"/>
          </a:xfrm>
          <a:noFill/>
        </p:spPr>
        <p:txBody>
          <a:bodyPr/>
          <a:lstStyle/>
          <a:p>
            <a:fld id="{421CEABB-0EF5-446D-BAD6-13B3D414BA90}" type="slidenum">
              <a:rPr lang="en-US" i="1"/>
              <a:pPr/>
              <a:t>18</a:t>
            </a:fld>
            <a:endParaRPr lang="en-US" i="1"/>
          </a:p>
        </p:txBody>
      </p:sp>
      <p:sp>
        <p:nvSpPr>
          <p:cNvPr id="19459" name="Rectangle 2"/>
          <p:cNvSpPr>
            <a:spLocks noGrp="1" noChangeArrowheads="1"/>
          </p:cNvSpPr>
          <p:nvPr>
            <p:ph type="title"/>
          </p:nvPr>
        </p:nvSpPr>
        <p:spPr/>
        <p:txBody>
          <a:bodyPr/>
          <a:lstStyle/>
          <a:p>
            <a:pPr eaLnBrk="1" hangingPunct="1"/>
            <a:r>
              <a:rPr lang="en-US" smtClean="0"/>
              <a:t> It’s More about Practices than Forecasts</a:t>
            </a:r>
          </a:p>
        </p:txBody>
      </p:sp>
      <p:sp>
        <p:nvSpPr>
          <p:cNvPr id="19460" name="Rectangle 3"/>
          <p:cNvSpPr>
            <a:spLocks noGrp="1" noChangeArrowheads="1"/>
          </p:cNvSpPr>
          <p:nvPr>
            <p:ph type="body" sz="half" idx="4294967295"/>
          </p:nvPr>
        </p:nvSpPr>
        <p:spPr>
          <a:xfrm>
            <a:off x="4648200" y="1371600"/>
            <a:ext cx="4229100" cy="4419600"/>
          </a:xfrm>
        </p:spPr>
        <p:txBody>
          <a:bodyPr/>
          <a:lstStyle/>
          <a:p>
            <a:pPr marL="0" indent="0" eaLnBrk="1" hangingPunct="1">
              <a:buFontTx/>
              <a:buNone/>
            </a:pPr>
            <a:r>
              <a:rPr lang="en-US" sz="2800" i="1" smtClean="0"/>
              <a:t>"The art of prophecy is very difficult-- especially with respect to the future." --Mark Twain</a:t>
            </a:r>
          </a:p>
        </p:txBody>
      </p:sp>
      <p:pic>
        <p:nvPicPr>
          <p:cNvPr id="19461" name="Picture 7"/>
          <p:cNvPicPr>
            <a:picLocks noChangeAspect="1" noChangeArrowheads="1"/>
          </p:cNvPicPr>
          <p:nvPr/>
        </p:nvPicPr>
        <p:blipFill>
          <a:blip r:embed="rId3" cstate="print"/>
          <a:srcRect/>
          <a:stretch>
            <a:fillRect/>
          </a:stretch>
        </p:blipFill>
        <p:spPr bwMode="auto">
          <a:xfrm>
            <a:off x="304800" y="1252538"/>
            <a:ext cx="3873500" cy="5453062"/>
          </a:xfrm>
          <a:prstGeom prst="rect">
            <a:avLst/>
          </a:prstGeom>
          <a:noFill/>
          <a:ln w="9525" algn="ctr">
            <a:noFill/>
            <a:miter lim="800000"/>
            <a:headEnd/>
            <a:tailEnd/>
          </a:ln>
        </p:spPr>
      </p:pic>
      <p:sp>
        <p:nvSpPr>
          <p:cNvPr id="19462"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3E3B40C6-8F8A-4A62-8498-04C801614962}" type="slidenum">
              <a:rPr lang="en-US" sz="1400">
                <a:solidFill>
                  <a:schemeClr val="tx1"/>
                </a:solidFill>
                <a:latin typeface="Arial" charset="0"/>
              </a:rPr>
              <a:pPr algn="r"/>
              <a:t>18</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xfrm>
            <a:off x="3200400" y="6229350"/>
            <a:ext cx="2895600" cy="476250"/>
          </a:xfrm>
          <a:noFill/>
        </p:spPr>
        <p:txBody>
          <a:bodyPr/>
          <a:lstStyle/>
          <a:p>
            <a:pPr algn="ctr"/>
            <a:fld id="{C4C0B961-95B2-4FC2-8D50-624CE542DDEA}" type="slidenum">
              <a:rPr lang="en-US" i="1"/>
              <a:pPr algn="ctr"/>
              <a:t>19</a:t>
            </a:fld>
            <a:endParaRPr lang="en-US" i="1"/>
          </a:p>
        </p:txBody>
      </p:sp>
      <p:sp>
        <p:nvSpPr>
          <p:cNvPr id="20483" name="Rectangle 2"/>
          <p:cNvSpPr>
            <a:spLocks noGrp="1" noChangeArrowheads="1"/>
          </p:cNvSpPr>
          <p:nvPr>
            <p:ph type="title"/>
          </p:nvPr>
        </p:nvSpPr>
        <p:spPr/>
        <p:txBody>
          <a:bodyPr/>
          <a:lstStyle/>
          <a:p>
            <a:pPr eaLnBrk="1" hangingPunct="1"/>
            <a:r>
              <a:rPr lang="en-US" u="sng" smtClean="0"/>
              <a:t>Who</a:t>
            </a:r>
            <a:r>
              <a:rPr lang="en-US" smtClean="0"/>
              <a:t> is Your Leading Indicator?</a:t>
            </a:r>
          </a:p>
        </p:txBody>
      </p:sp>
      <p:pic>
        <p:nvPicPr>
          <p:cNvPr id="20484" name="Picture 4"/>
          <p:cNvPicPr>
            <a:picLocks noChangeAspect="1" noChangeArrowheads="1"/>
          </p:cNvPicPr>
          <p:nvPr/>
        </p:nvPicPr>
        <p:blipFill>
          <a:blip r:embed="rId3" cstate="print"/>
          <a:srcRect/>
          <a:stretch>
            <a:fillRect/>
          </a:stretch>
        </p:blipFill>
        <p:spPr bwMode="auto">
          <a:xfrm>
            <a:off x="304800" y="1254125"/>
            <a:ext cx="7267575" cy="5451475"/>
          </a:xfrm>
          <a:prstGeom prst="rect">
            <a:avLst/>
          </a:prstGeom>
          <a:noFill/>
          <a:ln w="9525" algn="ctr">
            <a:noFill/>
            <a:miter lim="800000"/>
            <a:headEnd/>
            <a:tailEnd/>
          </a:ln>
        </p:spPr>
      </p:pic>
      <p:sp>
        <p:nvSpPr>
          <p:cNvPr id="20485"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7FEC9576-F52B-49C3-BE1D-076AC9CF8FA7}" type="slidenum">
              <a:rPr lang="en-US" sz="1400">
                <a:solidFill>
                  <a:schemeClr val="tx1"/>
                </a:solidFill>
                <a:latin typeface="Arial" charset="0"/>
              </a:rPr>
              <a:pPr algn="r"/>
              <a:t>19</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447800"/>
            <a:ext cx="8686800" cy="1470025"/>
          </a:xfrm>
        </p:spPr>
        <p:txBody>
          <a:bodyPr/>
          <a:lstStyle/>
          <a:p>
            <a:pPr algn="ctr" eaLnBrk="1" hangingPunct="1"/>
            <a:r>
              <a:rPr lang="en-US" sz="4000" smtClean="0"/>
              <a:t>Turning the Pyramid Upside Down </a:t>
            </a:r>
            <a:br>
              <a:rPr lang="en-US" sz="4000" smtClean="0"/>
            </a:br>
            <a:r>
              <a:rPr lang="en-US" sz="2800" smtClean="0"/>
              <a:t>The Impact and Future of Technology in Nonprofits</a:t>
            </a:r>
          </a:p>
        </p:txBody>
      </p:sp>
      <p:sp>
        <p:nvSpPr>
          <p:cNvPr id="3075" name="Rectangle 3"/>
          <p:cNvSpPr>
            <a:spLocks noGrp="1" noChangeArrowheads="1"/>
          </p:cNvSpPr>
          <p:nvPr>
            <p:ph type="subTitle" idx="1"/>
          </p:nvPr>
        </p:nvSpPr>
        <p:spPr>
          <a:xfrm>
            <a:off x="1371600" y="4343400"/>
            <a:ext cx="6400800" cy="2286000"/>
          </a:xfrm>
        </p:spPr>
        <p:txBody>
          <a:bodyPr/>
          <a:lstStyle/>
          <a:p>
            <a:pPr eaLnBrk="1" hangingPunct="1">
              <a:lnSpc>
                <a:spcPct val="90000"/>
              </a:lnSpc>
            </a:pPr>
            <a:r>
              <a:rPr lang="en-US" sz="2000" b="1" smtClean="0"/>
              <a:t>August 30, 2010</a:t>
            </a:r>
          </a:p>
          <a:p>
            <a:pPr eaLnBrk="1" hangingPunct="1">
              <a:lnSpc>
                <a:spcPct val="90000"/>
              </a:lnSpc>
            </a:pPr>
            <a:r>
              <a:rPr lang="en-US" sz="2000" b="1" smtClean="0"/>
              <a:t/>
            </a:r>
            <a:br>
              <a:rPr lang="en-US" sz="2000" b="1" smtClean="0"/>
            </a:br>
            <a:r>
              <a:rPr lang="en-US" sz="2000" b="1" smtClean="0"/>
              <a:t>Edward G. Happ</a:t>
            </a:r>
          </a:p>
          <a:p>
            <a:pPr eaLnBrk="1" hangingPunct="1">
              <a:lnSpc>
                <a:spcPct val="90000"/>
              </a:lnSpc>
            </a:pPr>
            <a:r>
              <a:rPr lang="en-US" sz="2000" b="1" smtClean="0"/>
              <a:t>Global CIO, IFRC</a:t>
            </a:r>
          </a:p>
          <a:p>
            <a:pPr eaLnBrk="1" hangingPunct="1">
              <a:lnSpc>
                <a:spcPct val="90000"/>
              </a:lnSpc>
            </a:pPr>
            <a:r>
              <a:rPr lang="en-US" sz="2000" b="1" smtClean="0"/>
              <a:t>Chairman, NetHope </a:t>
            </a:r>
          </a:p>
        </p:txBody>
      </p:sp>
      <p:pic>
        <p:nvPicPr>
          <p:cNvPr id="3076" name="Picture 4"/>
          <p:cNvPicPr>
            <a:picLocks noChangeAspect="1" noChangeArrowheads="1"/>
          </p:cNvPicPr>
          <p:nvPr/>
        </p:nvPicPr>
        <p:blipFill>
          <a:blip r:embed="rId3" cstate="print"/>
          <a:srcRect/>
          <a:stretch>
            <a:fillRect/>
          </a:stretch>
        </p:blipFill>
        <p:spPr bwMode="auto">
          <a:xfrm>
            <a:off x="765175" y="3200400"/>
            <a:ext cx="7769225" cy="971550"/>
          </a:xfrm>
          <a:prstGeom prst="rect">
            <a:avLst/>
          </a:prstGeom>
          <a:noFill/>
          <a:ln w="9525">
            <a:noFill/>
            <a:miter lim="800000"/>
            <a:headEnd/>
            <a:tailEnd/>
          </a:ln>
        </p:spPr>
      </p:pic>
      <p:sp>
        <p:nvSpPr>
          <p:cNvPr id="3077" name="Slide Number Placeholder 3"/>
          <p:cNvSpPr>
            <a:spLocks noGrp="1"/>
          </p:cNvSpPr>
          <p:nvPr>
            <p:ph type="sldNum" sz="quarter" idx="10"/>
          </p:nvPr>
        </p:nvSpPr>
        <p:spPr>
          <a:noFill/>
        </p:spPr>
        <p:txBody>
          <a:bodyPr/>
          <a:lstStyle/>
          <a:p>
            <a:fld id="{EC040BF0-6153-4C53-A0CC-4C6F048066C4}"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xfrm>
            <a:off x="5791200" y="6229350"/>
            <a:ext cx="2895600" cy="476250"/>
          </a:xfrm>
          <a:noFill/>
        </p:spPr>
        <p:txBody>
          <a:bodyPr/>
          <a:lstStyle/>
          <a:p>
            <a:fld id="{4E6C8547-F96E-45D3-866F-3A358897CBE9}" type="slidenum">
              <a:rPr lang="en-US"/>
              <a:pPr/>
              <a:t>20</a:t>
            </a:fld>
            <a:endParaRPr lang="en-US"/>
          </a:p>
        </p:txBody>
      </p:sp>
      <p:sp>
        <p:nvSpPr>
          <p:cNvPr id="21507" name="Rectangle 2"/>
          <p:cNvSpPr>
            <a:spLocks noGrp="1" noChangeArrowheads="1"/>
          </p:cNvSpPr>
          <p:nvPr>
            <p:ph type="title"/>
          </p:nvPr>
        </p:nvSpPr>
        <p:spPr/>
        <p:txBody>
          <a:bodyPr/>
          <a:lstStyle/>
          <a:p>
            <a:pPr eaLnBrk="1" hangingPunct="1"/>
            <a:r>
              <a:rPr lang="en-US" smtClean="0"/>
              <a:t> </a:t>
            </a:r>
          </a:p>
        </p:txBody>
      </p:sp>
      <p:sp>
        <p:nvSpPr>
          <p:cNvPr id="21508" name="Rectangle 3"/>
          <p:cNvSpPr>
            <a:spLocks noGrp="1" noChangeArrowheads="1"/>
          </p:cNvSpPr>
          <p:nvPr>
            <p:ph type="body" idx="1"/>
          </p:nvPr>
        </p:nvSpPr>
        <p:spPr>
          <a:xfrm>
            <a:off x="685800" y="1066800"/>
            <a:ext cx="7772400" cy="4572000"/>
          </a:xfrm>
        </p:spPr>
        <p:txBody>
          <a:bodyPr/>
          <a:lstStyle/>
          <a:p>
            <a:pPr eaLnBrk="1" hangingPunct="1">
              <a:buFontTx/>
              <a:buNone/>
            </a:pPr>
            <a:endParaRPr lang="en-US" smtClean="0">
              <a:solidFill>
                <a:schemeClr val="bg1"/>
              </a:solidFill>
            </a:endParaRPr>
          </a:p>
          <a:p>
            <a:pPr eaLnBrk="1" hangingPunct="1">
              <a:buFontTx/>
              <a:buNone/>
            </a:pPr>
            <a:endParaRPr lang="en-US" smtClean="0">
              <a:solidFill>
                <a:schemeClr val="bg1"/>
              </a:solidFill>
            </a:endParaRPr>
          </a:p>
          <a:p>
            <a:pPr eaLnBrk="1" hangingPunct="1">
              <a:buFontTx/>
              <a:buNone/>
            </a:pPr>
            <a:r>
              <a:rPr lang="en-US" smtClean="0">
                <a:solidFill>
                  <a:schemeClr val="bg1"/>
                </a:solidFill>
              </a:rPr>
              <a:t>	“If you’re a CIO, you need to spend a lot of time out on the fringes of the Web because that’s where the innovation’s taking place.  You need to spend a lot of time with people under 25 years old.” </a:t>
            </a:r>
          </a:p>
          <a:p>
            <a:pPr eaLnBrk="1" hangingPunct="1">
              <a:buFontTx/>
              <a:buNone/>
            </a:pPr>
            <a:r>
              <a:rPr lang="en-US" smtClean="0">
                <a:solidFill>
                  <a:schemeClr val="bg1"/>
                </a:solidFill>
              </a:rPr>
              <a:t>	</a:t>
            </a:r>
            <a:r>
              <a:rPr lang="en-US" sz="2800" i="1" smtClean="0">
                <a:solidFill>
                  <a:schemeClr val="bg1"/>
                </a:solidFill>
              </a:rPr>
              <a:t>–Gary Hamel</a:t>
            </a:r>
          </a:p>
        </p:txBody>
      </p:sp>
      <p:sp>
        <p:nvSpPr>
          <p:cNvPr id="60420" name="Rectangle 4"/>
          <p:cNvSpPr>
            <a:spLocks noChangeArrowheads="1"/>
          </p:cNvSpPr>
          <p:nvPr/>
        </p:nvSpPr>
        <p:spPr bwMode="auto">
          <a:xfrm>
            <a:off x="304800" y="228600"/>
            <a:ext cx="8534400" cy="838200"/>
          </a:xfrm>
          <a:prstGeom prst="rect">
            <a:avLst/>
          </a:prstGeom>
          <a:noFill/>
          <a:ln w="9525">
            <a:noFill/>
            <a:miter lim="800000"/>
            <a:headEnd/>
            <a:tailEnd/>
          </a:ln>
          <a:effectLst/>
        </p:spPr>
        <p:txBody>
          <a:bodyPr anchor="b"/>
          <a:lstStyle/>
          <a:p>
            <a:pPr algn="ctr">
              <a:defRPr/>
            </a:pPr>
            <a:r>
              <a:rPr lang="en-US" sz="3600" dirty="0">
                <a:latin typeface="+mj-lt"/>
                <a:cs typeface="Calibri" pitchFamily="34" charset="0"/>
              </a:rPr>
              <a:t>Who are you spending time with?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The Uncultured Project</a:t>
            </a:r>
          </a:p>
        </p:txBody>
      </p:sp>
      <p:sp>
        <p:nvSpPr>
          <p:cNvPr id="22531" name="Slide Number Placeholder 4"/>
          <p:cNvSpPr>
            <a:spLocks noGrp="1"/>
          </p:cNvSpPr>
          <p:nvPr>
            <p:ph type="sldNum" sz="quarter" idx="10"/>
          </p:nvPr>
        </p:nvSpPr>
        <p:spPr>
          <a:xfrm>
            <a:off x="6553200" y="6245225"/>
            <a:ext cx="2133600" cy="476250"/>
          </a:xfrm>
          <a:noFill/>
        </p:spPr>
        <p:txBody>
          <a:bodyPr/>
          <a:lstStyle/>
          <a:p>
            <a:fld id="{5F7F3B7B-4C76-47E2-A68D-D0A5296F45FC}" type="slidenum">
              <a:rPr lang="en-US"/>
              <a:pPr/>
              <a:t>21</a:t>
            </a:fld>
            <a:endParaRPr lang="en-US"/>
          </a:p>
        </p:txBody>
      </p:sp>
      <p:pic>
        <p:nvPicPr>
          <p:cNvPr id="22532" name="Picture 2"/>
          <p:cNvPicPr>
            <a:picLocks noChangeAspect="1" noChangeArrowheads="1"/>
          </p:cNvPicPr>
          <p:nvPr/>
        </p:nvPicPr>
        <p:blipFill>
          <a:blip r:embed="rId3" cstate="print"/>
          <a:srcRect/>
          <a:stretch>
            <a:fillRect/>
          </a:stretch>
        </p:blipFill>
        <p:spPr bwMode="auto">
          <a:xfrm>
            <a:off x="933450" y="890588"/>
            <a:ext cx="7143750" cy="5357812"/>
          </a:xfrm>
          <a:prstGeom prst="rect">
            <a:avLst/>
          </a:prstGeom>
          <a:noFill/>
          <a:ln w="9525">
            <a:noFill/>
            <a:miter lim="800000"/>
            <a:headEnd/>
            <a:tailEnd/>
          </a:ln>
        </p:spPr>
      </p:pic>
      <p:sp>
        <p:nvSpPr>
          <p:cNvPr id="22533"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2ED6BF77-5B3A-46E1-83DD-4FCBF85E8F8F}" type="slidenum">
              <a:rPr lang="en-US" sz="1400">
                <a:solidFill>
                  <a:schemeClr val="tx1"/>
                </a:solidFill>
                <a:latin typeface="Arial" charset="0"/>
              </a:rPr>
              <a:pPr algn="r"/>
              <a:t>21</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b="1" smtClean="0"/>
              <a:t>Turning 3 things upside down</a:t>
            </a:r>
            <a:endParaRPr lang="en-US" sz="2400" b="1" smtClean="0"/>
          </a:p>
        </p:txBody>
      </p:sp>
      <p:sp>
        <p:nvSpPr>
          <p:cNvPr id="23555" name="Content Placeholder 2"/>
          <p:cNvSpPr>
            <a:spLocks noGrp="1"/>
          </p:cNvSpPr>
          <p:nvPr>
            <p:ph idx="1"/>
          </p:nvPr>
        </p:nvSpPr>
        <p:spPr>
          <a:xfrm>
            <a:off x="457200" y="1524000"/>
            <a:ext cx="8229600" cy="4602163"/>
          </a:xfrm>
        </p:spPr>
        <p:txBody>
          <a:bodyPr/>
          <a:lstStyle/>
          <a:p>
            <a:pPr marL="514350" indent="-514350" eaLnBrk="1" hangingPunct="1">
              <a:buFontTx/>
              <a:buAutoNum type="arabicPeriod"/>
            </a:pPr>
            <a:r>
              <a:rPr lang="en-US" smtClean="0"/>
              <a:t>Bottoms-up KM </a:t>
            </a:r>
            <a:r>
              <a:rPr lang="en-US" sz="2400" i="1" smtClean="0"/>
              <a:t>(Gmail case, Guru connecting)</a:t>
            </a:r>
            <a:endParaRPr lang="en-US" i="1" smtClean="0"/>
          </a:p>
          <a:p>
            <a:pPr marL="514350" indent="-514350" eaLnBrk="1" hangingPunct="1">
              <a:buFontTx/>
              <a:buAutoNum type="arabicPeriod"/>
            </a:pPr>
            <a:r>
              <a:rPr lang="en-US" smtClean="0"/>
              <a:t>Emerging countries leading </a:t>
            </a:r>
            <a:r>
              <a:rPr lang="en-US" sz="2400" i="1" smtClean="0"/>
              <a:t>(design for other 90%)</a:t>
            </a:r>
            <a:endParaRPr lang="en-US" i="1" smtClean="0"/>
          </a:p>
          <a:p>
            <a:pPr marL="514350" indent="-514350" eaLnBrk="1" hangingPunct="1">
              <a:buFontTx/>
              <a:buAutoNum type="arabicPeriod"/>
            </a:pPr>
            <a:r>
              <a:rPr lang="en-US" smtClean="0"/>
              <a:t>Children as forecasters </a:t>
            </a:r>
            <a:r>
              <a:rPr lang="en-US" sz="2400" i="1" smtClean="0"/>
              <a:t>(the technology is conversation, the safe conversation—like driving)</a:t>
            </a:r>
          </a:p>
          <a:p>
            <a:pPr marL="514350" indent="-514350" eaLnBrk="1" hangingPunct="1">
              <a:buFontTx/>
              <a:buNone/>
            </a:pPr>
            <a:r>
              <a:rPr lang="en-US" smtClean="0"/>
              <a:t> </a:t>
            </a:r>
          </a:p>
        </p:txBody>
      </p:sp>
      <p:sp>
        <p:nvSpPr>
          <p:cNvPr id="23556" name="Slide Number Placeholder 4"/>
          <p:cNvSpPr>
            <a:spLocks noGrp="1"/>
          </p:cNvSpPr>
          <p:nvPr>
            <p:ph type="sldNum" sz="quarter" idx="10"/>
          </p:nvPr>
        </p:nvSpPr>
        <p:spPr>
          <a:xfrm>
            <a:off x="6553200" y="6245225"/>
            <a:ext cx="2133600" cy="476250"/>
          </a:xfrm>
          <a:noFill/>
        </p:spPr>
        <p:txBody>
          <a:bodyPr/>
          <a:lstStyle/>
          <a:p>
            <a:fld id="{E754505B-5E48-45CF-8157-D14E5AD5623A}" type="slidenum">
              <a:rPr lang="en-US"/>
              <a:pPr/>
              <a:t>22</a:t>
            </a:fld>
            <a:endParaRPr lang="en-US"/>
          </a:p>
        </p:txBody>
      </p:sp>
      <p:sp>
        <p:nvSpPr>
          <p:cNvPr id="23557"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F36384C4-679F-4372-9295-396465686EA2}" type="slidenum">
              <a:rPr lang="en-US" sz="1400">
                <a:solidFill>
                  <a:schemeClr val="tx1"/>
                </a:solidFill>
                <a:latin typeface="Arial" charset="0"/>
              </a:rPr>
              <a:pPr algn="r"/>
              <a:t>22</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0"/>
            <a:ext cx="8534400" cy="838200"/>
          </a:xfrm>
        </p:spPr>
        <p:txBody>
          <a:bodyPr/>
          <a:lstStyle/>
          <a:p>
            <a:pPr algn="ctr" eaLnBrk="1" hangingPunct="1"/>
            <a:r>
              <a:rPr lang="en-US" b="1" smtClean="0"/>
              <a:t>Some Potential Disruptive Themes</a:t>
            </a:r>
          </a:p>
        </p:txBody>
      </p:sp>
      <p:sp>
        <p:nvSpPr>
          <p:cNvPr id="24579" name="Content Placeholder 2"/>
          <p:cNvSpPr>
            <a:spLocks noGrp="1"/>
          </p:cNvSpPr>
          <p:nvPr>
            <p:ph idx="1"/>
          </p:nvPr>
        </p:nvSpPr>
        <p:spPr>
          <a:xfrm>
            <a:off x="228600" y="990600"/>
            <a:ext cx="8686800" cy="5059363"/>
          </a:xfrm>
        </p:spPr>
        <p:txBody>
          <a:bodyPr/>
          <a:lstStyle/>
          <a:p>
            <a:pPr eaLnBrk="1" hangingPunct="1"/>
            <a:r>
              <a:rPr lang="en-US" sz="2800" u="sng" smtClean="0"/>
              <a:t>In-country corporations and the rise of CSR</a:t>
            </a:r>
            <a:r>
              <a:rPr lang="en-US" sz="2800" smtClean="0"/>
              <a:t> - supply-chain savvy corporations inviting NGOs to join their relief efforts</a:t>
            </a:r>
          </a:p>
          <a:p>
            <a:pPr eaLnBrk="1" hangingPunct="1"/>
            <a:r>
              <a:rPr lang="en-US" sz="2800" u="sng" smtClean="0"/>
              <a:t>Beneficiary driven relief</a:t>
            </a:r>
            <a:r>
              <a:rPr lang="en-US" sz="2800" smtClean="0"/>
              <a:t> - The beneficiary kiosk – beneficiaries ordering relief supplies</a:t>
            </a:r>
          </a:p>
          <a:p>
            <a:pPr eaLnBrk="1" hangingPunct="1"/>
            <a:r>
              <a:rPr lang="en-US" sz="2800" u="sng" smtClean="0"/>
              <a:t>Survivor assessments</a:t>
            </a:r>
            <a:r>
              <a:rPr lang="en-US" sz="2800" smtClean="0"/>
              <a:t> – survivors as sources for assessment and demand data (Ushahidi)</a:t>
            </a:r>
          </a:p>
          <a:p>
            <a:pPr eaLnBrk="1" hangingPunct="1"/>
            <a:r>
              <a:rPr lang="en-US" sz="2800" u="sng" smtClean="0"/>
              <a:t>Renegade partners</a:t>
            </a:r>
            <a:r>
              <a:rPr lang="en-US" sz="2800" smtClean="0"/>
              <a:t> – in-country partners who decide to go it alone</a:t>
            </a:r>
          </a:p>
          <a:p>
            <a:pPr eaLnBrk="1" hangingPunct="1"/>
            <a:r>
              <a:rPr lang="en-US" sz="2800" u="sng" smtClean="0"/>
              <a:t>Direct funders</a:t>
            </a:r>
            <a:r>
              <a:rPr lang="en-US" sz="2800" smtClean="0"/>
              <a:t> – direct connections to people and projects (Kiva, Uncultured)</a:t>
            </a:r>
          </a:p>
        </p:txBody>
      </p:sp>
      <p:sp>
        <p:nvSpPr>
          <p:cNvPr id="24580" name="Slide Number Placeholder 4"/>
          <p:cNvSpPr>
            <a:spLocks noGrp="1"/>
          </p:cNvSpPr>
          <p:nvPr>
            <p:ph type="sldNum" sz="quarter" idx="10"/>
          </p:nvPr>
        </p:nvSpPr>
        <p:spPr>
          <a:xfrm>
            <a:off x="6553200" y="6245225"/>
            <a:ext cx="2133600" cy="476250"/>
          </a:xfrm>
          <a:noFill/>
        </p:spPr>
        <p:txBody>
          <a:bodyPr/>
          <a:lstStyle/>
          <a:p>
            <a:fld id="{288F0EAE-8DC8-489F-AAE5-87FCEAFA2C49}" type="slidenum">
              <a:rPr lang="en-US"/>
              <a:pPr/>
              <a:t>23</a:t>
            </a:fld>
            <a:endParaRPr lang="en-US"/>
          </a:p>
        </p:txBody>
      </p:sp>
      <p:sp>
        <p:nvSpPr>
          <p:cNvPr id="24581"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74EA05E7-5F5A-46FA-93A7-1ECCFA3FBA5B}" type="slidenum">
              <a:rPr lang="en-US" sz="1400">
                <a:solidFill>
                  <a:schemeClr val="tx1"/>
                </a:solidFill>
                <a:latin typeface="Arial" charset="0"/>
              </a:rPr>
              <a:pPr algn="r"/>
              <a:t>23</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xfrm>
            <a:off x="5943600" y="6305550"/>
            <a:ext cx="2895600" cy="476250"/>
          </a:xfrm>
          <a:noFill/>
        </p:spPr>
        <p:txBody>
          <a:bodyPr/>
          <a:lstStyle/>
          <a:p>
            <a:fld id="{EE438ACD-6537-485F-B4BE-E38E839C79F5}" type="slidenum">
              <a:rPr lang="en-US" i="1"/>
              <a:pPr/>
              <a:t>24</a:t>
            </a:fld>
            <a:endParaRPr lang="en-US" i="1"/>
          </a:p>
        </p:txBody>
      </p:sp>
      <p:sp>
        <p:nvSpPr>
          <p:cNvPr id="25603" name="Rectangle 4"/>
          <p:cNvSpPr>
            <a:spLocks noGrp="1" noChangeArrowheads="1"/>
          </p:cNvSpPr>
          <p:nvPr>
            <p:ph type="title"/>
          </p:nvPr>
        </p:nvSpPr>
        <p:spPr>
          <a:xfrm>
            <a:off x="381000" y="-76200"/>
            <a:ext cx="8534400" cy="914400"/>
          </a:xfrm>
        </p:spPr>
        <p:txBody>
          <a:bodyPr/>
          <a:lstStyle/>
          <a:p>
            <a:pPr algn="ctr" eaLnBrk="1" hangingPunct="1"/>
            <a:r>
              <a:rPr lang="en-US" b="1" smtClean="0"/>
              <a:t>The Sometimes Connected Internet</a:t>
            </a:r>
          </a:p>
        </p:txBody>
      </p:sp>
      <p:pic>
        <p:nvPicPr>
          <p:cNvPr id="25604" name="Picture 7" descr="Image"/>
          <p:cNvPicPr>
            <a:picLocks noChangeAspect="1" noChangeArrowheads="1"/>
          </p:cNvPicPr>
          <p:nvPr/>
        </p:nvPicPr>
        <p:blipFill>
          <a:blip r:embed="rId3" cstate="print"/>
          <a:srcRect/>
          <a:stretch>
            <a:fillRect/>
          </a:stretch>
        </p:blipFill>
        <p:spPr bwMode="auto">
          <a:xfrm>
            <a:off x="685800" y="1008063"/>
            <a:ext cx="7861300" cy="5240337"/>
          </a:xfrm>
          <a:prstGeom prst="rect">
            <a:avLst/>
          </a:prstGeom>
          <a:noFill/>
          <a:ln w="9525">
            <a:noFill/>
            <a:miter lim="800000"/>
            <a:headEnd/>
            <a:tailEnd/>
          </a:ln>
        </p:spPr>
      </p:pic>
      <p:sp>
        <p:nvSpPr>
          <p:cNvPr id="5" name="Rectangle 4"/>
          <p:cNvSpPr txBox="1">
            <a:spLocks noChangeArrowheads="1"/>
          </p:cNvSpPr>
          <p:nvPr/>
        </p:nvSpPr>
        <p:spPr bwMode="auto">
          <a:xfrm>
            <a:off x="533400" y="6019800"/>
            <a:ext cx="8534400" cy="914400"/>
          </a:xfrm>
          <a:prstGeom prst="rect">
            <a:avLst/>
          </a:prstGeom>
          <a:noFill/>
          <a:ln w="9525">
            <a:noFill/>
            <a:miter lim="800000"/>
            <a:headEnd/>
            <a:tailEnd/>
          </a:ln>
        </p:spPr>
        <p:txBody>
          <a:bodyPr anchor="ctr"/>
          <a:lstStyle/>
          <a:p>
            <a:pPr algn="ctr" eaLnBrk="0" hangingPunct="0">
              <a:defRPr/>
            </a:pPr>
            <a:r>
              <a:rPr lang="en-GB" sz="2000" b="1" kern="0" dirty="0">
                <a:solidFill>
                  <a:schemeClr val="tx2"/>
                </a:solidFill>
                <a:latin typeface="+mj-lt"/>
                <a:ea typeface="+mj-ea"/>
                <a:cs typeface="+mj-cs"/>
              </a:rPr>
              <a:t>Internet Village </a:t>
            </a:r>
            <a:r>
              <a:rPr lang="en-GB" sz="2000" b="1" kern="0" dirty="0" err="1">
                <a:solidFill>
                  <a:schemeClr val="tx2"/>
                </a:solidFill>
                <a:latin typeface="+mj-lt"/>
                <a:ea typeface="+mj-ea"/>
                <a:cs typeface="+mj-cs"/>
              </a:rPr>
              <a:t>Motoman</a:t>
            </a:r>
            <a:r>
              <a:rPr lang="en-US" sz="2000" b="1" kern="0" dirty="0">
                <a:solidFill>
                  <a:schemeClr val="tx2"/>
                </a:solidFill>
                <a:latin typeface="+mj-lt"/>
                <a:ea typeface="+mj-ea"/>
                <a:cs typeface="+mj-cs"/>
              </a:rPr>
              <a:t> Network</a:t>
            </a:r>
          </a:p>
        </p:txBody>
      </p:sp>
      <p:sp>
        <p:nvSpPr>
          <p:cNvPr id="25606"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A93202D2-97AE-4AD6-BBA7-A0D69F89F80B}" type="slidenum">
              <a:rPr lang="en-US" sz="1400">
                <a:solidFill>
                  <a:schemeClr val="tx1"/>
                </a:solidFill>
                <a:latin typeface="Arial" charset="0"/>
              </a:rPr>
              <a:pPr algn="r"/>
              <a:t>24</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b="1" smtClean="0"/>
              <a:t>What’s your software platform?</a:t>
            </a:r>
          </a:p>
        </p:txBody>
      </p:sp>
      <p:sp>
        <p:nvSpPr>
          <p:cNvPr id="26627" name="Slide Number Placeholder 3"/>
          <p:cNvSpPr>
            <a:spLocks noGrp="1"/>
          </p:cNvSpPr>
          <p:nvPr>
            <p:ph type="sldNum" sz="quarter" idx="10"/>
          </p:nvPr>
        </p:nvSpPr>
        <p:spPr>
          <a:xfrm>
            <a:off x="6553200" y="6245225"/>
            <a:ext cx="2133600" cy="476250"/>
          </a:xfrm>
          <a:noFill/>
        </p:spPr>
        <p:txBody>
          <a:bodyPr/>
          <a:lstStyle/>
          <a:p>
            <a:fld id="{61723BBC-26E8-4B82-AD41-3231CFE88F5D}" type="slidenum">
              <a:rPr lang="en-US"/>
              <a:pPr/>
              <a:t>25</a:t>
            </a:fld>
            <a:endParaRPr lang="en-US"/>
          </a:p>
        </p:txBody>
      </p:sp>
      <p:pic>
        <p:nvPicPr>
          <p:cNvPr id="26628" name="Picture 2"/>
          <p:cNvPicPr>
            <a:picLocks noChangeAspect="1" noChangeArrowheads="1"/>
          </p:cNvPicPr>
          <p:nvPr/>
        </p:nvPicPr>
        <p:blipFill>
          <a:blip r:embed="rId3" cstate="print"/>
          <a:srcRect/>
          <a:stretch>
            <a:fillRect/>
          </a:stretch>
        </p:blipFill>
        <p:spPr bwMode="auto">
          <a:xfrm>
            <a:off x="814388" y="1600200"/>
            <a:ext cx="7110412" cy="4287838"/>
          </a:xfrm>
          <a:prstGeom prst="rect">
            <a:avLst/>
          </a:prstGeom>
          <a:noFill/>
          <a:ln w="9525">
            <a:noFill/>
            <a:miter lim="800000"/>
            <a:headEnd/>
            <a:tailEnd/>
          </a:ln>
        </p:spPr>
      </p:pic>
      <p:sp>
        <p:nvSpPr>
          <p:cNvPr id="26629"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7231865E-CF45-4A46-B93F-3DBC626826C3}" type="slidenum">
              <a:rPr lang="en-US" sz="1400">
                <a:solidFill>
                  <a:schemeClr val="tx1"/>
                </a:solidFill>
                <a:latin typeface="Arial" charset="0"/>
              </a:rPr>
              <a:pPr algn="r"/>
              <a:t>25</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b="1" smtClean="0">
                <a:solidFill>
                  <a:schemeClr val="bg1"/>
                </a:solidFill>
              </a:rPr>
              <a:t>Peters Law of Proximity</a:t>
            </a:r>
          </a:p>
        </p:txBody>
      </p:sp>
      <p:sp>
        <p:nvSpPr>
          <p:cNvPr id="27651" name="Content Placeholder 2"/>
          <p:cNvSpPr>
            <a:spLocks noGrp="1"/>
          </p:cNvSpPr>
          <p:nvPr>
            <p:ph idx="1"/>
          </p:nvPr>
        </p:nvSpPr>
        <p:spPr/>
        <p:txBody>
          <a:bodyPr/>
          <a:lstStyle/>
          <a:p>
            <a:pPr algn="ctr" eaLnBrk="1" hangingPunct="1">
              <a:buFontTx/>
              <a:buNone/>
            </a:pPr>
            <a:r>
              <a:rPr lang="en-US" smtClean="0">
                <a:solidFill>
                  <a:schemeClr val="bg1"/>
                </a:solidFill>
              </a:rPr>
              <a:t>	</a:t>
            </a:r>
          </a:p>
          <a:p>
            <a:pPr algn="ctr" eaLnBrk="1" hangingPunct="1">
              <a:buFontTx/>
              <a:buNone/>
            </a:pPr>
            <a:endParaRPr lang="en-US" smtClean="0">
              <a:solidFill>
                <a:schemeClr val="bg1"/>
              </a:solidFill>
            </a:endParaRPr>
          </a:p>
          <a:p>
            <a:pPr algn="ctr" eaLnBrk="1" hangingPunct="1">
              <a:buFontTx/>
              <a:buNone/>
            </a:pPr>
            <a:r>
              <a:rPr lang="en-US" smtClean="0">
                <a:solidFill>
                  <a:schemeClr val="bg1"/>
                </a:solidFill>
              </a:rPr>
              <a:t>	The amount of innovation is directly proportional to the distance from headquarters.</a:t>
            </a:r>
          </a:p>
        </p:txBody>
      </p:sp>
      <p:sp>
        <p:nvSpPr>
          <p:cNvPr id="27652" name="Slide Number Placeholder 4"/>
          <p:cNvSpPr>
            <a:spLocks noGrp="1"/>
          </p:cNvSpPr>
          <p:nvPr>
            <p:ph type="sldNum" sz="quarter" idx="10"/>
          </p:nvPr>
        </p:nvSpPr>
        <p:spPr>
          <a:xfrm>
            <a:off x="6553200" y="6245225"/>
            <a:ext cx="2133600" cy="476250"/>
          </a:xfrm>
          <a:noFill/>
        </p:spPr>
        <p:txBody>
          <a:bodyPr/>
          <a:lstStyle/>
          <a:p>
            <a:fld id="{94C0CE75-78E2-4BE6-AC53-6304029ED2F3}" type="slidenum">
              <a:rPr lang="en-US">
                <a:solidFill>
                  <a:schemeClr val="bg1"/>
                </a:solidFill>
              </a:rPr>
              <a:pPr/>
              <a:t>26</a:t>
            </a:fld>
            <a:endParaRPr lang="en-US">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76200"/>
            <a:ext cx="8839200" cy="914400"/>
          </a:xfrm>
        </p:spPr>
        <p:txBody>
          <a:bodyPr/>
          <a:lstStyle/>
          <a:p>
            <a:pPr algn="ctr" eaLnBrk="1" hangingPunct="1"/>
            <a:r>
              <a:rPr lang="en-US" b="1" smtClean="0"/>
              <a:t>The New Collaboration</a:t>
            </a:r>
          </a:p>
        </p:txBody>
      </p:sp>
      <p:sp>
        <p:nvSpPr>
          <p:cNvPr id="28675"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28676"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t>Increasing Level of Trust</a:t>
            </a:r>
          </a:p>
        </p:txBody>
      </p:sp>
      <p:sp>
        <p:nvSpPr>
          <p:cNvPr id="28677" name="Freeform 5"/>
          <p:cNvSpPr>
            <a:spLocks/>
          </p:cNvSpPr>
          <p:nvPr/>
        </p:nvSpPr>
        <p:spPr bwMode="auto">
          <a:xfrm>
            <a:off x="1524000" y="5081588"/>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2192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28956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39624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205413"/>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122738"/>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124200"/>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28684" name="AcnBodyText_ID_307217"/>
          <p:cNvSpPr>
            <a:spLocks noChangeArrowheads="1"/>
          </p:cNvSpPr>
          <p:nvPr>
            <p:custDataLst>
              <p:tags r:id="rId5"/>
            </p:custDataLst>
          </p:nvPr>
        </p:nvSpPr>
        <p:spPr bwMode="gray">
          <a:xfrm>
            <a:off x="3325813" y="2209800"/>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828800"/>
            <a:ext cx="3519487" cy="923925"/>
          </a:xfrm>
          <a:prstGeom prst="rect">
            <a:avLst/>
          </a:prstGeom>
          <a:noFill/>
          <a:ln w="9525" algn="ctr">
            <a:noFill/>
            <a:miter lim="800000"/>
            <a:headEnd/>
            <a:tailEnd/>
          </a:ln>
        </p:spPr>
        <p:txBody>
          <a:bodyPr wrap="none">
            <a:spAutoFit/>
          </a:bodyPr>
          <a:lstStyle/>
          <a:p>
            <a:pPr algn="ctr"/>
            <a:r>
              <a:rPr lang="en-US" sz="1800" i="1">
                <a:solidFill>
                  <a:schemeClr val="tx1"/>
                </a:solidFill>
                <a:latin typeface="Arial" charset="0"/>
                <a:cs typeface="Arial" charset="0"/>
              </a:rPr>
              <a:t>“Who has expertise I can trust?”</a:t>
            </a:r>
          </a:p>
          <a:p>
            <a:pPr algn="ctr"/>
            <a:r>
              <a:rPr lang="en-US" sz="1800">
                <a:solidFill>
                  <a:schemeClr val="tx1"/>
                </a:solidFill>
                <a:latin typeface="Arial" charset="0"/>
                <a:cs typeface="Arial" charset="0"/>
              </a:rPr>
              <a:t>Shared Services &amp; Assessments</a:t>
            </a:r>
          </a:p>
          <a:p>
            <a:pPr algn="ctr"/>
            <a:endParaRPr lang="en-US" sz="1800" i="1">
              <a:solidFill>
                <a:schemeClr val="tx1"/>
              </a:solidFill>
              <a:latin typeface="Arial" charset="0"/>
              <a:cs typeface="Arial" charset="0"/>
            </a:endParaRPr>
          </a:p>
        </p:txBody>
      </p:sp>
      <p:sp>
        <p:nvSpPr>
          <p:cNvPr id="28686" name="Slide Number Placeholder 5"/>
          <p:cNvSpPr>
            <a:spLocks noGrp="1"/>
          </p:cNvSpPr>
          <p:nvPr>
            <p:ph type="sldNum" sz="quarter" idx="10"/>
          </p:nvPr>
        </p:nvSpPr>
        <p:spPr>
          <a:xfrm>
            <a:off x="6553200" y="6245225"/>
            <a:ext cx="2133600" cy="476250"/>
          </a:xfrm>
          <a:noFill/>
        </p:spPr>
        <p:txBody>
          <a:bodyPr/>
          <a:lstStyle/>
          <a:p>
            <a:fld id="{3EC956A3-06DF-4DF3-A6E7-69D119F1470D}" type="slidenum">
              <a:rPr lang="en-US"/>
              <a:pPr/>
              <a:t>27</a:t>
            </a:fld>
            <a:endParaRPr lang="en-US"/>
          </a:p>
        </p:txBody>
      </p:sp>
      <p:sp>
        <p:nvSpPr>
          <p:cNvPr id="16" name="Rectangle 2"/>
          <p:cNvSpPr txBox="1">
            <a:spLocks noChangeArrowheads="1"/>
          </p:cNvSpPr>
          <p:nvPr/>
        </p:nvSpPr>
        <p:spPr bwMode="auto">
          <a:xfrm>
            <a:off x="0" y="609600"/>
            <a:ext cx="9220200" cy="9144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b="1" smtClean="0"/>
              <a:t>The Innovation Mutual Fund</a:t>
            </a:r>
          </a:p>
        </p:txBody>
      </p:sp>
      <p:sp>
        <p:nvSpPr>
          <p:cNvPr id="29699" name="Content Placeholder 2"/>
          <p:cNvSpPr>
            <a:spLocks noGrp="1"/>
          </p:cNvSpPr>
          <p:nvPr>
            <p:ph idx="1"/>
          </p:nvPr>
        </p:nvSpPr>
        <p:spPr>
          <a:xfrm>
            <a:off x="457200" y="990600"/>
            <a:ext cx="8229600" cy="5059363"/>
          </a:xfrm>
        </p:spPr>
        <p:txBody>
          <a:bodyPr/>
          <a:lstStyle/>
          <a:p>
            <a:pPr eaLnBrk="1" hangingPunct="1"/>
            <a:r>
              <a:rPr lang="en-US" sz="2400" b="1" smtClean="0">
                <a:solidFill>
                  <a:schemeClr val="accent2"/>
                </a:solidFill>
              </a:rPr>
              <a:t>I4 Health </a:t>
            </a:r>
            <a:r>
              <a:rPr lang="en-US" sz="2400" smtClean="0">
                <a:solidFill>
                  <a:schemeClr val="accent2"/>
                </a:solidFill>
              </a:rPr>
              <a:t>- </a:t>
            </a:r>
            <a:r>
              <a:rPr lang="en-US" sz="2400" i="1" smtClean="0"/>
              <a:t>MedCheck, a NetHope/Accenture initiative for battling the counterfeit drug trade. </a:t>
            </a:r>
          </a:p>
          <a:p>
            <a:pPr eaLnBrk="1" hangingPunct="1"/>
            <a:r>
              <a:rPr lang="en-US" sz="2400" b="1" smtClean="0">
                <a:solidFill>
                  <a:schemeClr val="accent2"/>
                </a:solidFill>
              </a:rPr>
              <a:t>I4 Microfinance </a:t>
            </a:r>
            <a:r>
              <a:rPr lang="en-US" sz="2400" i="1" smtClean="0"/>
              <a:t>- Mobile Banking pilot between NetHope, Accion and Microsoft, using Microsoft’s OneApp and PDAs/cell phones for Loan Approvals and Credit Scoring</a:t>
            </a:r>
          </a:p>
          <a:p>
            <a:pPr eaLnBrk="1" hangingPunct="1"/>
            <a:r>
              <a:rPr lang="en-US" sz="2400" b="1" smtClean="0">
                <a:solidFill>
                  <a:schemeClr val="accent2"/>
                </a:solidFill>
              </a:rPr>
              <a:t>I4 Education </a:t>
            </a:r>
            <a:r>
              <a:rPr lang="en-US" sz="2400" smtClean="0"/>
              <a:t>- </a:t>
            </a:r>
            <a:r>
              <a:rPr lang="en-US" sz="2400" i="1" smtClean="0"/>
              <a:t>eLearning and ICT Program for secondary schools with the Tanzanian government, NetHope Members, Accenture and others to reach 1.5M secondary school children.   </a:t>
            </a:r>
          </a:p>
          <a:p>
            <a:pPr eaLnBrk="1" hangingPunct="1"/>
            <a:r>
              <a:rPr lang="en-US" sz="2400" b="1" smtClean="0">
                <a:solidFill>
                  <a:schemeClr val="accent2"/>
                </a:solidFill>
              </a:rPr>
              <a:t>I4 Geographic Information Systems </a:t>
            </a:r>
            <a:r>
              <a:rPr lang="en-US" sz="2400" smtClean="0"/>
              <a:t>- </a:t>
            </a:r>
            <a:r>
              <a:rPr lang="en-US" sz="2400" i="1" smtClean="0"/>
              <a:t>A hydrology/ water dataset sharing project in East Africa and a Disaster Preparedness pilot with partner ESRI.</a:t>
            </a:r>
          </a:p>
        </p:txBody>
      </p:sp>
      <p:sp>
        <p:nvSpPr>
          <p:cNvPr id="29700" name="Slide Number Placeholder 4"/>
          <p:cNvSpPr>
            <a:spLocks noGrp="1"/>
          </p:cNvSpPr>
          <p:nvPr>
            <p:ph type="sldNum" sz="quarter" idx="10"/>
          </p:nvPr>
        </p:nvSpPr>
        <p:spPr>
          <a:xfrm>
            <a:off x="6553200" y="6245225"/>
            <a:ext cx="2133600" cy="476250"/>
          </a:xfrm>
          <a:noFill/>
        </p:spPr>
        <p:txBody>
          <a:bodyPr/>
          <a:lstStyle/>
          <a:p>
            <a:fld id="{75561478-1B40-4380-B7DF-A7965B72C843}" type="slidenum">
              <a:rPr lang="en-US"/>
              <a:pPr/>
              <a:t>28</a:t>
            </a:fld>
            <a:endParaRPr lang="en-US"/>
          </a:p>
        </p:txBody>
      </p:sp>
      <p:sp>
        <p:nvSpPr>
          <p:cNvPr id="29701"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CC00B7CB-ACEB-42EB-A6EA-D02F5568DE9F}" type="slidenum">
              <a:rPr lang="en-US" sz="1400">
                <a:solidFill>
                  <a:schemeClr val="tx1"/>
                </a:solidFill>
                <a:latin typeface="Arial" charset="0"/>
              </a:rPr>
              <a:pPr algn="r"/>
              <a:t>28</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b="1" smtClean="0"/>
              <a:t>Toward Relevant IT – A Manifesto</a:t>
            </a:r>
          </a:p>
        </p:txBody>
      </p:sp>
      <p:sp>
        <p:nvSpPr>
          <p:cNvPr id="30723" name="Content Placeholder 2"/>
          <p:cNvSpPr>
            <a:spLocks noGrp="1"/>
          </p:cNvSpPr>
          <p:nvPr>
            <p:ph idx="1"/>
          </p:nvPr>
        </p:nvSpPr>
        <p:spPr>
          <a:xfrm>
            <a:off x="457200" y="990600"/>
            <a:ext cx="8229600" cy="5059363"/>
          </a:xfrm>
        </p:spPr>
        <p:txBody>
          <a:bodyPr/>
          <a:lstStyle/>
          <a:p>
            <a:pPr marL="457200" indent="-457200" eaLnBrk="1" hangingPunct="1">
              <a:buFontTx/>
              <a:buAutoNum type="arabicPeriod"/>
            </a:pPr>
            <a:r>
              <a:rPr lang="en-US" sz="2400" b="1" smtClean="0">
                <a:solidFill>
                  <a:srgbClr val="FF0000"/>
                </a:solidFill>
              </a:rPr>
              <a:t>Mission-Moving Projects.  </a:t>
            </a:r>
            <a:r>
              <a:rPr lang="en-US" sz="2400" i="1" smtClean="0"/>
              <a:t>Technology matters. We believe ICT can </a:t>
            </a:r>
            <a:r>
              <a:rPr lang="en-US" sz="2400" i="1" u="sng" smtClean="0"/>
              <a:t>move missions</a:t>
            </a:r>
            <a:r>
              <a:rPr lang="en-US" sz="2400" i="1" smtClean="0"/>
              <a:t>, which is the most strategic application of ICT to which we can aspire</a:t>
            </a:r>
          </a:p>
          <a:p>
            <a:pPr marL="457200" indent="-457200" eaLnBrk="1" hangingPunct="1">
              <a:buFontTx/>
              <a:buAutoNum type="arabicPeriod"/>
            </a:pPr>
            <a:r>
              <a:rPr lang="en-US" sz="2400" b="1" smtClean="0">
                <a:solidFill>
                  <a:srgbClr val="FF0000"/>
                </a:solidFill>
              </a:rPr>
              <a:t>Good Enough Applications.</a:t>
            </a:r>
            <a:r>
              <a:rPr lang="en-US" sz="2400" b="1" smtClean="0"/>
              <a:t>  </a:t>
            </a:r>
            <a:r>
              <a:rPr lang="en-US" sz="2400" i="1" smtClean="0"/>
              <a:t>Small is beautiful, faster to change, and fit for purpose</a:t>
            </a:r>
            <a:endParaRPr lang="en-US" sz="2400" smtClean="0"/>
          </a:p>
          <a:p>
            <a:pPr marL="457200" indent="-457200" eaLnBrk="1" hangingPunct="1">
              <a:buFontTx/>
              <a:buAutoNum type="arabicPeriod"/>
            </a:pPr>
            <a:r>
              <a:rPr lang="en-US" sz="2400" b="1" smtClean="0">
                <a:solidFill>
                  <a:srgbClr val="FF0000"/>
                </a:solidFill>
              </a:rPr>
              <a:t>Shared Services</a:t>
            </a:r>
            <a:r>
              <a:rPr lang="en-US" sz="2400" smtClean="0">
                <a:solidFill>
                  <a:srgbClr val="FF0000"/>
                </a:solidFill>
              </a:rPr>
              <a:t>.  </a:t>
            </a:r>
            <a:r>
              <a:rPr lang="en-US" sz="2400" i="1" u="sng" smtClean="0"/>
              <a:t>Sharing resources</a:t>
            </a:r>
            <a:r>
              <a:rPr lang="en-US" sz="2400" i="1" smtClean="0"/>
              <a:t> stretches and enhances what we do as individual organizations.</a:t>
            </a:r>
            <a:r>
              <a:rPr lang="en-US" sz="2400" smtClean="0"/>
              <a:t> </a:t>
            </a:r>
          </a:p>
          <a:p>
            <a:pPr marL="457200" indent="-457200" eaLnBrk="1" hangingPunct="1">
              <a:buFontTx/>
              <a:buAutoNum type="arabicPeriod"/>
            </a:pPr>
            <a:r>
              <a:rPr lang="en-US" sz="2400" b="1" smtClean="0">
                <a:solidFill>
                  <a:srgbClr val="FF0000"/>
                </a:solidFill>
              </a:rPr>
              <a:t>Lights-Out Infrastructure.  </a:t>
            </a:r>
            <a:r>
              <a:rPr lang="en-US" sz="2400" i="1" smtClean="0"/>
              <a:t>To get in to mission moving app’s, we need to get out of basic IT operations. We need to </a:t>
            </a:r>
            <a:r>
              <a:rPr lang="en-US" sz="2400" i="1" u="sng" smtClean="0"/>
              <a:t>shift the IT agenda</a:t>
            </a:r>
            <a:r>
              <a:rPr lang="en-US" sz="2400" i="1" smtClean="0"/>
              <a:t> from "lights-on" technology to “impact” technology.</a:t>
            </a:r>
            <a:r>
              <a:rPr lang="en-US" sz="2400" smtClean="0"/>
              <a:t> </a:t>
            </a:r>
          </a:p>
          <a:p>
            <a:pPr marL="457200" indent="-457200" eaLnBrk="1" hangingPunct="1">
              <a:buFontTx/>
              <a:buAutoNum type="arabicPeriod"/>
            </a:pPr>
            <a:r>
              <a:rPr lang="en-US" sz="2400" b="1" smtClean="0">
                <a:solidFill>
                  <a:srgbClr val="FF0000"/>
                </a:solidFill>
              </a:rPr>
              <a:t>Increased Experiments.</a:t>
            </a:r>
            <a:r>
              <a:rPr lang="en-US" sz="2400" smtClean="0">
                <a:solidFill>
                  <a:srgbClr val="FF0000"/>
                </a:solidFill>
              </a:rPr>
              <a:t>  </a:t>
            </a:r>
            <a:r>
              <a:rPr lang="en-US" sz="2400" i="1" smtClean="0"/>
              <a:t>Vary like mad.  Pilot, prototype, trials.  Partner to pilot: share the risks..</a:t>
            </a:r>
          </a:p>
        </p:txBody>
      </p:sp>
      <p:sp>
        <p:nvSpPr>
          <p:cNvPr id="30724" name="Slide Number Placeholder 4"/>
          <p:cNvSpPr>
            <a:spLocks noGrp="1"/>
          </p:cNvSpPr>
          <p:nvPr>
            <p:ph type="sldNum" sz="quarter" idx="10"/>
          </p:nvPr>
        </p:nvSpPr>
        <p:spPr>
          <a:xfrm>
            <a:off x="6553200" y="6245225"/>
            <a:ext cx="2133600" cy="476250"/>
          </a:xfrm>
          <a:noFill/>
        </p:spPr>
        <p:txBody>
          <a:bodyPr/>
          <a:lstStyle/>
          <a:p>
            <a:fld id="{9A23DF1E-857C-4CDE-9740-4C44B6C83230}" type="slidenum">
              <a:rPr lang="en-US"/>
              <a:pPr/>
              <a:t>29</a:t>
            </a:fld>
            <a:endParaRPr lang="en-US"/>
          </a:p>
        </p:txBody>
      </p:sp>
      <p:sp>
        <p:nvSpPr>
          <p:cNvPr id="30725"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449DFD00-17F0-459D-A6FA-C2326B90A44B}" type="slidenum">
              <a:rPr lang="en-US" sz="1400">
                <a:solidFill>
                  <a:schemeClr val="tx1"/>
                </a:solidFill>
                <a:latin typeface="Arial" charset="0"/>
              </a:rPr>
              <a:pPr algn="r"/>
              <a:t>29</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US" sz="3600" smtClean="0"/>
              <a:t>Session 1: Future of IT in Nonprofits</a:t>
            </a:r>
          </a:p>
        </p:txBody>
      </p:sp>
      <p:sp>
        <p:nvSpPr>
          <p:cNvPr id="4099" name="Content Placeholder 2"/>
          <p:cNvSpPr>
            <a:spLocks noGrp="1"/>
          </p:cNvSpPr>
          <p:nvPr>
            <p:ph idx="1"/>
          </p:nvPr>
        </p:nvSpPr>
        <p:spPr/>
        <p:txBody>
          <a:bodyPr/>
          <a:lstStyle/>
          <a:p>
            <a:pPr eaLnBrk="1" hangingPunct="1"/>
            <a:r>
              <a:rPr lang="en-US" smtClean="0"/>
              <a:t>Recognize the role of technology in moving missions forward</a:t>
            </a:r>
          </a:p>
          <a:p>
            <a:pPr eaLnBrk="1" hangingPunct="1"/>
            <a:r>
              <a:rPr lang="en-US" smtClean="0"/>
              <a:t>Use pyramid framework to strategically understand different roles of technology in organizations</a:t>
            </a:r>
          </a:p>
          <a:p>
            <a:pPr eaLnBrk="1" hangingPunct="1"/>
            <a:r>
              <a:rPr lang="en-US" smtClean="0"/>
              <a:t>Learn where to look for future trends before they disrupt you</a:t>
            </a:r>
          </a:p>
          <a:p>
            <a:pPr eaLnBrk="1" hangingPunct="1"/>
            <a:r>
              <a:rPr lang="en-US" smtClean="0"/>
              <a:t>Use the “discover and harvest approach” to discover and amplify pockets of innovation</a:t>
            </a:r>
          </a:p>
          <a:p>
            <a:pPr eaLnBrk="1" hangingPunct="1">
              <a:buFontTx/>
              <a:buNone/>
            </a:pPr>
            <a:endParaRPr lang="en-US" smtClean="0"/>
          </a:p>
        </p:txBody>
      </p:sp>
      <p:sp>
        <p:nvSpPr>
          <p:cNvPr id="4100" name="Slide Number Placeholder 3"/>
          <p:cNvSpPr>
            <a:spLocks noGrp="1"/>
          </p:cNvSpPr>
          <p:nvPr>
            <p:ph type="sldNum" sz="quarter" idx="10"/>
          </p:nvPr>
        </p:nvSpPr>
        <p:spPr>
          <a:xfrm>
            <a:off x="7543800" y="6248400"/>
            <a:ext cx="1219200" cy="476250"/>
          </a:xfrm>
          <a:noFill/>
        </p:spPr>
        <p:txBody>
          <a:bodyPr/>
          <a:lstStyle/>
          <a:p>
            <a:fld id="{1416D0D5-C855-49BF-9486-EA535A8DDF8C}"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b="1" smtClean="0"/>
              <a:t>Six questions for Nonprofit Leaders   </a:t>
            </a:r>
          </a:p>
        </p:txBody>
      </p:sp>
      <p:sp>
        <p:nvSpPr>
          <p:cNvPr id="31747" name="Rectangle 3"/>
          <p:cNvSpPr>
            <a:spLocks noGrp="1" noChangeArrowheads="1"/>
          </p:cNvSpPr>
          <p:nvPr>
            <p:ph type="body" idx="1"/>
          </p:nvPr>
        </p:nvSpPr>
        <p:spPr>
          <a:xfrm>
            <a:off x="304800" y="1066800"/>
            <a:ext cx="8610600" cy="5105400"/>
          </a:xfrm>
        </p:spPr>
        <p:txBody>
          <a:bodyPr/>
          <a:lstStyle/>
          <a:p>
            <a:pPr marL="609600" indent="-609600" eaLnBrk="1" hangingPunct="1">
              <a:lnSpc>
                <a:spcPct val="80000"/>
              </a:lnSpc>
              <a:buFontTx/>
              <a:buAutoNum type="arabicPeriod"/>
            </a:pPr>
            <a:r>
              <a:rPr lang="en-US" altLang="ja-JP" sz="2400" smtClean="0">
                <a:ea typeface="ＭＳ Ｐゴシック" charset="-128"/>
              </a:rPr>
              <a:t>What </a:t>
            </a:r>
            <a:r>
              <a:rPr lang="en-US" altLang="ja-JP" sz="2400" u="sng" smtClean="0">
                <a:ea typeface="ＭＳ Ｐゴシック" charset="-128"/>
              </a:rPr>
              <a:t>new programs</a:t>
            </a:r>
            <a:r>
              <a:rPr lang="en-US" altLang="ja-JP" sz="2400" smtClean="0">
                <a:ea typeface="ＭＳ Ｐゴシック" charset="-128"/>
              </a:rPr>
              <a:t> (that directly serve beneficiaries) have you helped engender that would not have been possible without the new use of technology?</a:t>
            </a:r>
          </a:p>
          <a:p>
            <a:pPr marL="609600" indent="-609600" eaLnBrk="1" hangingPunct="1">
              <a:lnSpc>
                <a:spcPct val="80000"/>
              </a:lnSpc>
              <a:buFontTx/>
              <a:buAutoNum type="arabicPeriod"/>
            </a:pPr>
            <a:r>
              <a:rPr lang="en-US" altLang="ja-JP" sz="2400" smtClean="0">
                <a:ea typeface="ＭＳ Ｐゴシック" charset="-128"/>
              </a:rPr>
              <a:t>What have you done to help </a:t>
            </a:r>
            <a:r>
              <a:rPr lang="en-US" altLang="ja-JP" sz="2400" u="sng" smtClean="0">
                <a:ea typeface="ＭＳ Ｐゴシック" charset="-128"/>
              </a:rPr>
              <a:t>close the "productivity gap"</a:t>
            </a:r>
            <a:r>
              <a:rPr lang="en-US" altLang="ja-JP" sz="2400" smtClean="0">
                <a:ea typeface="ＭＳ Ｐゴシック" charset="-128"/>
              </a:rPr>
              <a:t> in the way your nonprofit delivers programs and operates as an organization?</a:t>
            </a:r>
          </a:p>
          <a:p>
            <a:pPr marL="609600" indent="-609600" eaLnBrk="1" hangingPunct="1">
              <a:lnSpc>
                <a:spcPct val="80000"/>
              </a:lnSpc>
              <a:buFontTx/>
              <a:buAutoNum type="arabicPeriod"/>
            </a:pPr>
            <a:r>
              <a:rPr lang="en-US" altLang="ja-JP" sz="2400" smtClean="0">
                <a:ea typeface="ＭＳ Ｐゴシック" charset="-128"/>
              </a:rPr>
              <a:t>How have you helped </a:t>
            </a:r>
            <a:r>
              <a:rPr lang="en-US" altLang="ja-JP" sz="2400" u="sng" smtClean="0">
                <a:ea typeface="ＭＳ Ｐゴシック" charset="-128"/>
              </a:rPr>
              <a:t>bridge the divide</a:t>
            </a:r>
            <a:r>
              <a:rPr lang="en-US" altLang="ja-JP" sz="2400" smtClean="0">
                <a:ea typeface="ＭＳ Ｐゴシック" charset="-128"/>
              </a:rPr>
              <a:t> that will be caused by disruptive innovations in the nonprofit space?</a:t>
            </a:r>
          </a:p>
          <a:p>
            <a:pPr marL="609600" indent="-609600" eaLnBrk="1" hangingPunct="1">
              <a:lnSpc>
                <a:spcPct val="80000"/>
              </a:lnSpc>
              <a:buFontTx/>
              <a:buAutoNum type="arabicPeriod"/>
            </a:pPr>
            <a:r>
              <a:rPr lang="en-US" altLang="ja-JP" sz="2400" smtClean="0">
                <a:ea typeface="ＭＳ Ｐゴシック" charset="-128"/>
              </a:rPr>
              <a:t>For relief organizations: How have you helped disaster response </a:t>
            </a:r>
            <a:r>
              <a:rPr lang="en-US" altLang="ja-JP" sz="2400" u="sng" smtClean="0">
                <a:ea typeface="ＭＳ Ｐゴシック" charset="-128"/>
              </a:rPr>
              <a:t>be 50% faster</a:t>
            </a:r>
            <a:r>
              <a:rPr lang="en-US" altLang="ja-JP" sz="2400" smtClean="0">
                <a:ea typeface="ＭＳ Ｐゴシック" charset="-128"/>
              </a:rPr>
              <a:t> with 50% greater impact?</a:t>
            </a:r>
          </a:p>
          <a:p>
            <a:pPr marL="609600" indent="-609600" eaLnBrk="1" hangingPunct="1">
              <a:lnSpc>
                <a:spcPct val="80000"/>
              </a:lnSpc>
              <a:buFontTx/>
              <a:buAutoNum type="arabicPeriod"/>
            </a:pPr>
            <a:r>
              <a:rPr lang="en-US" altLang="ja-JP" sz="2400" smtClean="0">
                <a:ea typeface="ＭＳ Ｐゴシック" charset="-128"/>
              </a:rPr>
              <a:t>How have you helped your organization </a:t>
            </a:r>
            <a:r>
              <a:rPr lang="en-US" altLang="ja-JP" sz="2400" u="sng" smtClean="0">
                <a:ea typeface="ＭＳ Ｐゴシック" charset="-128"/>
              </a:rPr>
              <a:t>attract and retain</a:t>
            </a:r>
            <a:r>
              <a:rPr lang="en-US" altLang="ja-JP" sz="2400" smtClean="0">
                <a:ea typeface="ＭＳ Ｐゴシック" charset="-128"/>
              </a:rPr>
              <a:t> knowledge workers (and IT professionals) in the face of crisis of the baby boom generation retirement wave?</a:t>
            </a:r>
          </a:p>
          <a:p>
            <a:pPr marL="609600" indent="-609600" eaLnBrk="1" hangingPunct="1">
              <a:lnSpc>
                <a:spcPct val="80000"/>
              </a:lnSpc>
              <a:buFontTx/>
              <a:buAutoNum type="arabicPeriod"/>
            </a:pPr>
            <a:r>
              <a:rPr lang="en-US" altLang="ja-JP" sz="2400" smtClean="0">
                <a:ea typeface="ＭＳ Ｐゴシック" charset="-128"/>
              </a:rPr>
              <a:t>What are you doing to </a:t>
            </a:r>
            <a:r>
              <a:rPr lang="en-US" altLang="ja-JP" sz="2400" u="sng" smtClean="0">
                <a:ea typeface="ＭＳ Ｐゴシック" charset="-128"/>
              </a:rPr>
              <a:t>move commodity functions out</a:t>
            </a:r>
            <a:r>
              <a:rPr lang="en-US" altLang="ja-JP" sz="2400" smtClean="0">
                <a:ea typeface="ＭＳ Ｐゴシック" charset="-128"/>
              </a:rPr>
              <a:t> of your organization and contribute time, dollars and support to the truly value-added functions of your agency? </a:t>
            </a:r>
            <a:endParaRPr lang="en-US" sz="2400" smtClean="0"/>
          </a:p>
        </p:txBody>
      </p:sp>
      <p:sp>
        <p:nvSpPr>
          <p:cNvPr id="31748" name="Slide Number Placeholder 4"/>
          <p:cNvSpPr>
            <a:spLocks noGrp="1"/>
          </p:cNvSpPr>
          <p:nvPr>
            <p:ph type="sldNum" sz="quarter" idx="10"/>
          </p:nvPr>
        </p:nvSpPr>
        <p:spPr>
          <a:xfrm>
            <a:off x="6553200" y="6245225"/>
            <a:ext cx="2133600" cy="476250"/>
          </a:xfrm>
          <a:noFill/>
        </p:spPr>
        <p:txBody>
          <a:bodyPr/>
          <a:lstStyle/>
          <a:p>
            <a:fld id="{76999270-999B-41EE-8096-361AA579F9C3}"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b="1" smtClean="0">
                <a:solidFill>
                  <a:schemeClr val="bg1"/>
                </a:solidFill>
              </a:rPr>
              <a:t>A Fundamental Law of Disruption</a:t>
            </a:r>
          </a:p>
        </p:txBody>
      </p:sp>
      <p:sp>
        <p:nvSpPr>
          <p:cNvPr id="3" name="Content Placeholder 2"/>
          <p:cNvSpPr>
            <a:spLocks noGrp="1"/>
          </p:cNvSpPr>
          <p:nvPr>
            <p:ph idx="1"/>
          </p:nvPr>
        </p:nvSpPr>
        <p:spPr>
          <a:xfrm>
            <a:off x="685800" y="1600200"/>
            <a:ext cx="8229600" cy="838200"/>
          </a:xfrm>
        </p:spPr>
        <p:txBody>
          <a:bodyPr/>
          <a:lstStyle/>
          <a:p>
            <a:pPr eaLnBrk="1" hangingPunct="1">
              <a:buFontTx/>
              <a:buNone/>
            </a:pPr>
            <a:r>
              <a:rPr lang="en-US" smtClean="0">
                <a:solidFill>
                  <a:schemeClr val="bg1"/>
                </a:solidFill>
              </a:rPr>
              <a:t>If you don’t answer these questions</a:t>
            </a:r>
          </a:p>
        </p:txBody>
      </p:sp>
      <p:sp>
        <p:nvSpPr>
          <p:cNvPr id="7" name="TextBox 6"/>
          <p:cNvSpPr txBox="1"/>
          <p:nvPr/>
        </p:nvSpPr>
        <p:spPr>
          <a:xfrm>
            <a:off x="685800" y="2895600"/>
            <a:ext cx="6400800" cy="1077913"/>
          </a:xfrm>
          <a:prstGeom prst="rect">
            <a:avLst/>
          </a:prstGeom>
          <a:noFill/>
        </p:spPr>
        <p:txBody>
          <a:bodyPr>
            <a:spAutoFit/>
          </a:bodyPr>
          <a:lstStyle/>
          <a:p>
            <a:pPr>
              <a:defRPr/>
            </a:pPr>
            <a:r>
              <a:rPr lang="en-US" dirty="0">
                <a:latin typeface="+mn-lt"/>
              </a:rPr>
              <a:t>Someone else will</a:t>
            </a:r>
          </a:p>
          <a:p>
            <a:pPr>
              <a:defRPr/>
            </a:pPr>
            <a:endParaRPr lang="en-US" dirty="0">
              <a:latin typeface="+mn-lt"/>
            </a:endParaRPr>
          </a:p>
        </p:txBody>
      </p:sp>
      <p:sp>
        <p:nvSpPr>
          <p:cNvPr id="32773" name="Slide Number Placeholder 4"/>
          <p:cNvSpPr>
            <a:spLocks noGrp="1"/>
          </p:cNvSpPr>
          <p:nvPr>
            <p:ph type="sldNum" sz="quarter" idx="10"/>
          </p:nvPr>
        </p:nvSpPr>
        <p:spPr>
          <a:xfrm>
            <a:off x="6705600" y="6397625"/>
            <a:ext cx="2133600" cy="476250"/>
          </a:xfrm>
          <a:noFill/>
        </p:spPr>
        <p:txBody>
          <a:bodyPr/>
          <a:lstStyle/>
          <a:p>
            <a:fld id="{042964F3-EE44-47C2-97A8-26B64D50ABF0}" type="slidenum">
              <a:rPr lang="en-US">
                <a:solidFill>
                  <a:schemeClr val="bg1"/>
                </a:solidFill>
              </a:rPr>
              <a:pPr/>
              <a:t>31</a:t>
            </a:fld>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0"/>
          </p:nvPr>
        </p:nvSpPr>
        <p:spPr>
          <a:xfrm>
            <a:off x="3200400" y="6229350"/>
            <a:ext cx="2895600" cy="476250"/>
          </a:xfrm>
          <a:noFill/>
        </p:spPr>
        <p:txBody>
          <a:bodyPr/>
          <a:lstStyle/>
          <a:p>
            <a:pPr algn="ctr"/>
            <a:fld id="{AB40DCA6-2968-4F00-8B94-61EC5119780E}" type="slidenum">
              <a:rPr lang="en-US" i="1"/>
              <a:pPr algn="ctr"/>
              <a:t>32</a:t>
            </a:fld>
            <a:endParaRPr lang="en-US" i="1"/>
          </a:p>
        </p:txBody>
      </p:sp>
      <p:sp>
        <p:nvSpPr>
          <p:cNvPr id="33795" name="Rectangle 2"/>
          <p:cNvSpPr>
            <a:spLocks noGrp="1" noChangeArrowheads="1"/>
          </p:cNvSpPr>
          <p:nvPr>
            <p:ph type="title"/>
          </p:nvPr>
        </p:nvSpPr>
        <p:spPr>
          <a:xfrm>
            <a:off x="228600" y="-76200"/>
            <a:ext cx="8686800" cy="914400"/>
          </a:xfrm>
        </p:spPr>
        <p:txBody>
          <a:bodyPr/>
          <a:lstStyle/>
          <a:p>
            <a:pPr algn="ctr" eaLnBrk="1" hangingPunct="1"/>
            <a:r>
              <a:rPr lang="en-US" smtClean="0"/>
              <a:t>For the rest of the world, this is the Internet</a:t>
            </a:r>
          </a:p>
        </p:txBody>
      </p:sp>
      <p:pic>
        <p:nvPicPr>
          <p:cNvPr id="33796" name="Picture 3" descr="AMB%20Single%20Masai%20on%20Cell%20Phone"/>
          <p:cNvPicPr>
            <a:picLocks noChangeAspect="1" noChangeArrowheads="1"/>
          </p:cNvPicPr>
          <p:nvPr/>
        </p:nvPicPr>
        <p:blipFill>
          <a:blip r:embed="rId3" cstate="print"/>
          <a:srcRect/>
          <a:stretch>
            <a:fillRect/>
          </a:stretch>
        </p:blipFill>
        <p:spPr bwMode="auto">
          <a:xfrm>
            <a:off x="2759075" y="1060450"/>
            <a:ext cx="3565525" cy="5340350"/>
          </a:xfrm>
          <a:prstGeom prst="rect">
            <a:avLst/>
          </a:prstGeom>
          <a:noFill/>
          <a:ln w="9525">
            <a:noFill/>
            <a:miter lim="800000"/>
            <a:headEnd/>
            <a:tailEnd/>
          </a:ln>
        </p:spPr>
      </p:pic>
      <p:sp>
        <p:nvSpPr>
          <p:cNvPr id="33797"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12170E9-CBF8-4B5D-A00B-EBF42C2539C2}" type="slidenum">
              <a:rPr lang="en-US" sz="1200" b="1"/>
              <a:pPr algn="r"/>
              <a:t>32</a:t>
            </a:fld>
            <a:endParaRPr lang="en-US" sz="1200" b="1"/>
          </a:p>
        </p:txBody>
      </p:sp>
      <p:sp>
        <p:nvSpPr>
          <p:cNvPr id="33798"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2FC27F1D-5B3A-4675-A4C1-320D397B814A}" type="slidenum">
              <a:rPr lang="en-US" sz="1400">
                <a:solidFill>
                  <a:schemeClr val="tx1"/>
                </a:solidFill>
                <a:latin typeface="Arial" charset="0"/>
              </a:rPr>
              <a:pPr algn="r"/>
              <a:t>32</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2130425"/>
            <a:ext cx="8153400" cy="1470025"/>
          </a:xfrm>
        </p:spPr>
        <p:txBody>
          <a:bodyPr/>
          <a:lstStyle/>
          <a:p>
            <a:pPr eaLnBrk="1" hangingPunct="1"/>
            <a:r>
              <a:rPr lang="en-US" sz="3600" b="1" smtClean="0"/>
              <a:t>III.  Looking to the Future </a:t>
            </a:r>
            <a:r>
              <a:rPr lang="en-US" b="1" smtClean="0"/>
              <a:t>– </a:t>
            </a:r>
            <a:r>
              <a:rPr lang="en-US" b="1" i="1" smtClean="0"/>
              <a:t>Part 2</a:t>
            </a:r>
          </a:p>
        </p:txBody>
      </p:sp>
      <p:sp>
        <p:nvSpPr>
          <p:cNvPr id="34819" name="Rectangle 3"/>
          <p:cNvSpPr>
            <a:spLocks noGrp="1" noChangeArrowheads="1"/>
          </p:cNvSpPr>
          <p:nvPr>
            <p:ph type="subTitle" idx="1"/>
          </p:nvPr>
        </p:nvSpPr>
        <p:spPr/>
        <p:txBody>
          <a:bodyPr/>
          <a:lstStyle/>
          <a:p>
            <a:pPr eaLnBrk="1" hangingPunct="1"/>
            <a:r>
              <a:rPr lang="en-US" smtClean="0"/>
              <a:t> </a:t>
            </a:r>
          </a:p>
        </p:txBody>
      </p:sp>
      <p:pic>
        <p:nvPicPr>
          <p:cNvPr id="34820"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
        <p:nvSpPr>
          <p:cNvPr id="34821" name="Slide Number Placeholder 3"/>
          <p:cNvSpPr>
            <a:spLocks noGrp="1"/>
          </p:cNvSpPr>
          <p:nvPr>
            <p:ph type="sldNum" sz="quarter" idx="10"/>
          </p:nvPr>
        </p:nvSpPr>
        <p:spPr>
          <a:xfrm>
            <a:off x="7543800" y="6248400"/>
            <a:ext cx="1219200" cy="476250"/>
          </a:xfrm>
          <a:noFill/>
        </p:spPr>
        <p:txBody>
          <a:bodyPr/>
          <a:lstStyle/>
          <a:p>
            <a:fld id="{52C9FE63-7460-46A5-8B78-7269165D3CA9}"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3600" smtClean="0"/>
              <a:t>A metaphor to ponder</a:t>
            </a:r>
          </a:p>
        </p:txBody>
      </p:sp>
      <p:sp>
        <p:nvSpPr>
          <p:cNvPr id="35843" name="Rectangle 3"/>
          <p:cNvSpPr>
            <a:spLocks noGrp="1" noChangeArrowheads="1"/>
          </p:cNvSpPr>
          <p:nvPr>
            <p:ph type="body" idx="1"/>
          </p:nvPr>
        </p:nvSpPr>
        <p:spPr/>
        <p:txBody>
          <a:bodyPr/>
          <a:lstStyle/>
          <a:p>
            <a:pPr eaLnBrk="1" hangingPunct="1"/>
            <a:r>
              <a:rPr lang="en-US" smtClean="0"/>
              <a:t>What was Picasso up to?</a:t>
            </a:r>
          </a:p>
        </p:txBody>
      </p:sp>
      <p:sp>
        <p:nvSpPr>
          <p:cNvPr id="35844" name="Slide Number Placeholder 3"/>
          <p:cNvSpPr>
            <a:spLocks noGrp="1"/>
          </p:cNvSpPr>
          <p:nvPr>
            <p:ph type="sldNum" sz="quarter" idx="10"/>
          </p:nvPr>
        </p:nvSpPr>
        <p:spPr>
          <a:noFill/>
        </p:spPr>
        <p:txBody>
          <a:bodyPr/>
          <a:lstStyle/>
          <a:p>
            <a:fld id="{932EB616-1D9C-4620-801A-C4512D380D90}"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762000" y="942975"/>
            <a:ext cx="7620000" cy="5686425"/>
          </a:xfrm>
          <a:prstGeom prst="rect">
            <a:avLst/>
          </a:prstGeom>
          <a:noFill/>
          <a:ln w="9525">
            <a:noFill/>
            <a:miter lim="800000"/>
            <a:headEnd/>
            <a:tailEnd/>
          </a:ln>
        </p:spPr>
      </p:pic>
      <p:sp>
        <p:nvSpPr>
          <p:cNvPr id="36867" name="Rectangle 5"/>
          <p:cNvSpPr>
            <a:spLocks noGrp="1" noChangeArrowheads="1"/>
          </p:cNvSpPr>
          <p:nvPr>
            <p:ph type="title"/>
          </p:nvPr>
        </p:nvSpPr>
        <p:spPr/>
        <p:txBody>
          <a:bodyPr/>
          <a:lstStyle/>
          <a:p>
            <a:pPr algn="ctr" eaLnBrk="1" hangingPunct="1"/>
            <a:r>
              <a:rPr lang="en-US" b="1" smtClean="0"/>
              <a:t>Manet’s </a:t>
            </a:r>
            <a:r>
              <a:rPr lang="en-US" b="1" i="1" smtClean="0"/>
              <a:t>Luncheon on the Grass,</a:t>
            </a:r>
            <a:r>
              <a:rPr lang="en-US" b="1" smtClean="0"/>
              <a:t> 1863</a:t>
            </a:r>
          </a:p>
        </p:txBody>
      </p:sp>
      <p:sp>
        <p:nvSpPr>
          <p:cNvPr id="36868" name="Slide Number Placeholder 3"/>
          <p:cNvSpPr>
            <a:spLocks noGrp="1"/>
          </p:cNvSpPr>
          <p:nvPr>
            <p:ph type="sldNum" sz="quarter" idx="10"/>
          </p:nvPr>
        </p:nvSpPr>
        <p:spPr>
          <a:noFill/>
        </p:spPr>
        <p:txBody>
          <a:bodyPr/>
          <a:lstStyle/>
          <a:p>
            <a:fld id="{5CB8A5E6-1021-4203-A68B-4F000F7C21CB}"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37891" name="Picture 6"/>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37892" name="Picture 7"/>
          <p:cNvPicPr>
            <a:picLocks noChangeAspect="1" noChangeArrowheads="1"/>
          </p:cNvPicPr>
          <p:nvPr/>
        </p:nvPicPr>
        <p:blipFill>
          <a:blip r:embed="rId5" cstate="print"/>
          <a:srcRect/>
          <a:stretch>
            <a:fillRect/>
          </a:stretch>
        </p:blipFill>
        <p:spPr bwMode="auto">
          <a:xfrm>
            <a:off x="3937000" y="0"/>
            <a:ext cx="5054600" cy="6761163"/>
          </a:xfrm>
          <a:prstGeom prst="rect">
            <a:avLst/>
          </a:prstGeom>
          <a:noFill/>
          <a:ln w="9525">
            <a:noFill/>
            <a:miter lim="800000"/>
            <a:headEnd/>
            <a:tailEnd/>
          </a:ln>
        </p:spPr>
      </p:pic>
      <p:sp>
        <p:nvSpPr>
          <p:cNvPr id="37893" name="Rectangle 8"/>
          <p:cNvSpPr>
            <a:spLocks noGrp="1" noChangeArrowheads="1"/>
          </p:cNvSpPr>
          <p:nvPr>
            <p:ph type="title"/>
          </p:nvPr>
        </p:nvSpPr>
        <p:spPr>
          <a:xfrm>
            <a:off x="381000" y="381000"/>
            <a:ext cx="3581400" cy="2057400"/>
          </a:xfrm>
        </p:spPr>
        <p:txBody>
          <a:bodyPr/>
          <a:lstStyle/>
          <a:p>
            <a:pPr eaLnBrk="1" hangingPunct="1"/>
            <a:r>
              <a:rPr lang="en-US" b="1" smtClean="0"/>
              <a:t>Picasso’s</a:t>
            </a:r>
            <a:br>
              <a:rPr lang="en-US" b="1" smtClean="0"/>
            </a:br>
            <a:r>
              <a:rPr lang="en-US" b="1" i="1" smtClean="0"/>
              <a:t>Luncheon on the Grass (after Manet),</a:t>
            </a:r>
            <a:r>
              <a:rPr lang="en-US" b="1" smtClean="0"/>
              <a:t> 1961</a:t>
            </a:r>
          </a:p>
        </p:txBody>
      </p:sp>
      <p:sp>
        <p:nvSpPr>
          <p:cNvPr id="37894" name="Slide Number Placeholder 5"/>
          <p:cNvSpPr>
            <a:spLocks noGrp="1"/>
          </p:cNvSpPr>
          <p:nvPr>
            <p:ph type="sldNum" sz="quarter" idx="10"/>
          </p:nvPr>
        </p:nvSpPr>
        <p:spPr>
          <a:noFill/>
        </p:spPr>
        <p:txBody>
          <a:bodyPr/>
          <a:lstStyle/>
          <a:p>
            <a:fld id="{D5D009D7-A6E6-4926-A52D-FF596A74C25A}"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sz="3600" smtClean="0"/>
              <a:t>Picasso on technology?</a:t>
            </a:r>
          </a:p>
        </p:txBody>
      </p:sp>
      <p:sp>
        <p:nvSpPr>
          <p:cNvPr id="38915" name="Rectangle 3"/>
          <p:cNvSpPr>
            <a:spLocks noGrp="1" noChangeArrowheads="1"/>
          </p:cNvSpPr>
          <p:nvPr>
            <p:ph type="body" idx="1"/>
          </p:nvPr>
        </p:nvSpPr>
        <p:spPr>
          <a:xfrm>
            <a:off x="304800" y="1447800"/>
            <a:ext cx="8610600" cy="4648200"/>
          </a:xfrm>
        </p:spPr>
        <p:txBody>
          <a:bodyPr/>
          <a:lstStyle/>
          <a:p>
            <a:pPr eaLnBrk="1" hangingPunct="1"/>
            <a:r>
              <a:rPr lang="en-US" smtClean="0"/>
              <a:t>Dialog with the past </a:t>
            </a:r>
          </a:p>
          <a:p>
            <a:pPr eaLnBrk="1" hangingPunct="1"/>
            <a:r>
              <a:rPr lang="en-US" smtClean="0"/>
              <a:t>Change the focus for the future</a:t>
            </a:r>
          </a:p>
          <a:p>
            <a:pPr eaLnBrk="1" hangingPunct="1"/>
            <a:r>
              <a:rPr lang="en-US" smtClean="0"/>
              <a:t>Embrace uncertainty</a:t>
            </a:r>
          </a:p>
        </p:txBody>
      </p:sp>
      <p:sp>
        <p:nvSpPr>
          <p:cNvPr id="38916" name="Slide Number Placeholder 3"/>
          <p:cNvSpPr>
            <a:spLocks noGrp="1"/>
          </p:cNvSpPr>
          <p:nvPr>
            <p:ph type="sldNum" sz="quarter" idx="10"/>
          </p:nvPr>
        </p:nvSpPr>
        <p:spPr>
          <a:noFill/>
        </p:spPr>
        <p:txBody>
          <a:bodyPr/>
          <a:lstStyle/>
          <a:p>
            <a:fld id="{E730F849-7324-48BF-AEC8-E3EB93FB954C}" type="slidenum">
              <a:rPr lang="en-US"/>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0"/>
            <a:ext cx="8382000" cy="838200"/>
          </a:xfrm>
        </p:spPr>
        <p:txBody>
          <a:bodyPr/>
          <a:lstStyle/>
          <a:p>
            <a:pPr algn="ctr" eaLnBrk="1" hangingPunct="1"/>
            <a:r>
              <a:rPr lang="en-US" sz="3600" smtClean="0"/>
              <a:t>Everything Old is New </a:t>
            </a:r>
          </a:p>
        </p:txBody>
      </p:sp>
      <p:sp>
        <p:nvSpPr>
          <p:cNvPr id="39939" name="Rectangle 3"/>
          <p:cNvSpPr>
            <a:spLocks noGrp="1" noChangeArrowheads="1"/>
          </p:cNvSpPr>
          <p:nvPr>
            <p:ph type="body" sz="half" idx="1"/>
          </p:nvPr>
        </p:nvSpPr>
        <p:spPr>
          <a:xfrm>
            <a:off x="914400" y="2073275"/>
            <a:ext cx="3467100" cy="3944938"/>
          </a:xfrm>
        </p:spPr>
        <p:txBody>
          <a:bodyPr/>
          <a:lstStyle/>
          <a:p>
            <a:pPr eaLnBrk="1" hangingPunct="1">
              <a:lnSpc>
                <a:spcPct val="90000"/>
              </a:lnSpc>
              <a:buFontTx/>
              <a:buNone/>
            </a:pPr>
            <a:r>
              <a:rPr lang="en-US" sz="2400" u="sng" smtClean="0"/>
              <a:t>Left Brain</a:t>
            </a:r>
            <a:r>
              <a:rPr lang="en-US" sz="2400" smtClean="0"/>
              <a:t> (60s, 90s)</a:t>
            </a:r>
          </a:p>
          <a:p>
            <a:pPr eaLnBrk="1" hangingPunct="1">
              <a:lnSpc>
                <a:spcPct val="90000"/>
              </a:lnSpc>
            </a:pPr>
            <a:r>
              <a:rPr lang="en-US" sz="2400" smtClean="0"/>
              <a:t>Centralized</a:t>
            </a:r>
          </a:p>
          <a:p>
            <a:pPr eaLnBrk="1" hangingPunct="1">
              <a:lnSpc>
                <a:spcPct val="90000"/>
              </a:lnSpc>
            </a:pPr>
            <a:r>
              <a:rPr lang="en-US" sz="2400" smtClean="0"/>
              <a:t>Standardized</a:t>
            </a:r>
          </a:p>
          <a:p>
            <a:pPr eaLnBrk="1" hangingPunct="1">
              <a:lnSpc>
                <a:spcPct val="90000"/>
              </a:lnSpc>
            </a:pPr>
            <a:r>
              <a:rPr lang="en-US" sz="2400" smtClean="0"/>
              <a:t>Generalized</a:t>
            </a:r>
          </a:p>
          <a:p>
            <a:pPr eaLnBrk="1" hangingPunct="1">
              <a:lnSpc>
                <a:spcPct val="90000"/>
              </a:lnSpc>
            </a:pPr>
            <a:r>
              <a:rPr lang="en-US" sz="2400" smtClean="0"/>
              <a:t>Rationale</a:t>
            </a:r>
          </a:p>
          <a:p>
            <a:pPr eaLnBrk="1" hangingPunct="1">
              <a:lnSpc>
                <a:spcPct val="90000"/>
              </a:lnSpc>
            </a:pPr>
            <a:r>
              <a:rPr lang="en-US" sz="2400" smtClean="0"/>
              <a:t>Autocratic</a:t>
            </a:r>
          </a:p>
          <a:p>
            <a:pPr eaLnBrk="1" hangingPunct="1">
              <a:lnSpc>
                <a:spcPct val="90000"/>
              </a:lnSpc>
            </a:pPr>
            <a:r>
              <a:rPr lang="en-US" sz="2400" smtClean="0"/>
              <a:t>Big is Better</a:t>
            </a:r>
          </a:p>
          <a:p>
            <a:pPr eaLnBrk="1" hangingPunct="1">
              <a:lnSpc>
                <a:spcPct val="90000"/>
              </a:lnSpc>
            </a:pPr>
            <a:r>
              <a:rPr lang="en-US" sz="2400" smtClean="0"/>
              <a:t>In-source</a:t>
            </a:r>
          </a:p>
          <a:p>
            <a:pPr eaLnBrk="1" hangingPunct="1">
              <a:lnSpc>
                <a:spcPct val="90000"/>
              </a:lnSpc>
            </a:pPr>
            <a:r>
              <a:rPr lang="en-US" sz="2400" smtClean="0"/>
              <a:t>Tight</a:t>
            </a:r>
          </a:p>
        </p:txBody>
      </p:sp>
      <p:sp>
        <p:nvSpPr>
          <p:cNvPr id="39940" name="Rectangle 4"/>
          <p:cNvSpPr>
            <a:spLocks noGrp="1" noChangeArrowheads="1"/>
          </p:cNvSpPr>
          <p:nvPr>
            <p:ph type="body" sz="half" idx="2"/>
          </p:nvPr>
        </p:nvSpPr>
        <p:spPr>
          <a:xfrm>
            <a:off x="4533900" y="2057400"/>
            <a:ext cx="3467100" cy="4038600"/>
          </a:xfrm>
        </p:spPr>
        <p:txBody>
          <a:bodyPr/>
          <a:lstStyle/>
          <a:p>
            <a:pPr eaLnBrk="1" hangingPunct="1">
              <a:lnSpc>
                <a:spcPct val="90000"/>
              </a:lnSpc>
              <a:buFontTx/>
              <a:buNone/>
            </a:pPr>
            <a:r>
              <a:rPr lang="en-US" sz="2400" u="sng" smtClean="0"/>
              <a:t>Right Brain</a:t>
            </a:r>
            <a:r>
              <a:rPr lang="en-US" sz="2400" smtClean="0"/>
              <a:t> (70s, 80s)</a:t>
            </a:r>
            <a:endParaRPr lang="en-US" sz="2400" u="sng" smtClean="0"/>
          </a:p>
          <a:p>
            <a:pPr eaLnBrk="1" hangingPunct="1">
              <a:lnSpc>
                <a:spcPct val="90000"/>
              </a:lnSpc>
            </a:pPr>
            <a:r>
              <a:rPr lang="en-US" sz="2400" smtClean="0"/>
              <a:t>Decentralized</a:t>
            </a:r>
          </a:p>
          <a:p>
            <a:pPr eaLnBrk="1" hangingPunct="1">
              <a:lnSpc>
                <a:spcPct val="90000"/>
              </a:lnSpc>
            </a:pPr>
            <a:r>
              <a:rPr lang="en-US" sz="2400" smtClean="0"/>
              <a:t>Customized</a:t>
            </a:r>
          </a:p>
          <a:p>
            <a:pPr eaLnBrk="1" hangingPunct="1">
              <a:lnSpc>
                <a:spcPct val="90000"/>
              </a:lnSpc>
            </a:pPr>
            <a:r>
              <a:rPr lang="en-US" sz="2400" smtClean="0"/>
              <a:t>Specialized</a:t>
            </a:r>
          </a:p>
          <a:p>
            <a:pPr eaLnBrk="1" hangingPunct="1">
              <a:lnSpc>
                <a:spcPct val="90000"/>
              </a:lnSpc>
            </a:pPr>
            <a:r>
              <a:rPr lang="en-US" sz="2400" smtClean="0"/>
              <a:t>Creative</a:t>
            </a:r>
          </a:p>
          <a:p>
            <a:pPr eaLnBrk="1" hangingPunct="1">
              <a:lnSpc>
                <a:spcPct val="90000"/>
              </a:lnSpc>
            </a:pPr>
            <a:r>
              <a:rPr lang="en-US" sz="2400" smtClean="0"/>
              <a:t>Democratized</a:t>
            </a:r>
          </a:p>
          <a:p>
            <a:pPr eaLnBrk="1" hangingPunct="1">
              <a:lnSpc>
                <a:spcPct val="90000"/>
              </a:lnSpc>
            </a:pPr>
            <a:r>
              <a:rPr lang="en-US" sz="2400" smtClean="0"/>
              <a:t>Small is Beautiful</a:t>
            </a:r>
          </a:p>
          <a:p>
            <a:pPr eaLnBrk="1" hangingPunct="1">
              <a:lnSpc>
                <a:spcPct val="90000"/>
              </a:lnSpc>
            </a:pPr>
            <a:r>
              <a:rPr lang="en-US" sz="2400" smtClean="0"/>
              <a:t>Outsource</a:t>
            </a:r>
          </a:p>
          <a:p>
            <a:pPr eaLnBrk="1" hangingPunct="1">
              <a:lnSpc>
                <a:spcPct val="90000"/>
              </a:lnSpc>
            </a:pPr>
            <a:r>
              <a:rPr lang="en-US" sz="2400" smtClean="0"/>
              <a:t>Loose</a:t>
            </a:r>
          </a:p>
        </p:txBody>
      </p:sp>
      <p:sp>
        <p:nvSpPr>
          <p:cNvPr id="39941" name="Text Box 5"/>
          <p:cNvSpPr txBox="1">
            <a:spLocks noChangeArrowheads="1"/>
          </p:cNvSpPr>
          <p:nvPr/>
        </p:nvSpPr>
        <p:spPr bwMode="auto">
          <a:xfrm>
            <a:off x="2971800" y="5891213"/>
            <a:ext cx="2333625" cy="457200"/>
          </a:xfrm>
          <a:prstGeom prst="rect">
            <a:avLst/>
          </a:prstGeom>
          <a:noFill/>
          <a:ln w="9525" algn="ctr">
            <a:noFill/>
            <a:miter lim="800000"/>
            <a:headEnd/>
            <a:tailEnd/>
          </a:ln>
        </p:spPr>
        <p:txBody>
          <a:bodyPr wrap="none">
            <a:spAutoFit/>
          </a:bodyPr>
          <a:lstStyle/>
          <a:p>
            <a:r>
              <a:rPr lang="en-US" sz="2400">
                <a:solidFill>
                  <a:srgbClr val="FF3300"/>
                </a:solidFill>
              </a:rPr>
              <a:t>The next wave?</a:t>
            </a:r>
          </a:p>
        </p:txBody>
      </p:sp>
      <p:sp>
        <p:nvSpPr>
          <p:cNvPr id="39942" name="Text Box 6"/>
          <p:cNvSpPr txBox="1">
            <a:spLocks noChangeArrowheads="1"/>
          </p:cNvSpPr>
          <p:nvPr/>
        </p:nvSpPr>
        <p:spPr bwMode="auto">
          <a:xfrm>
            <a:off x="1752600" y="1371600"/>
            <a:ext cx="5113338" cy="457200"/>
          </a:xfrm>
          <a:prstGeom prst="rect">
            <a:avLst/>
          </a:prstGeom>
          <a:noFill/>
          <a:ln w="9525" algn="ctr">
            <a:noFill/>
            <a:miter lim="800000"/>
            <a:headEnd/>
            <a:tailEnd/>
          </a:ln>
        </p:spPr>
        <p:txBody>
          <a:bodyPr wrap="none">
            <a:spAutoFit/>
          </a:bodyPr>
          <a:lstStyle/>
          <a:p>
            <a:r>
              <a:rPr lang="en-US" sz="2400">
                <a:solidFill>
                  <a:srgbClr val="FF3300"/>
                </a:solidFill>
              </a:rPr>
              <a:t>IT Pendulum between the Extremes </a:t>
            </a:r>
          </a:p>
        </p:txBody>
      </p:sp>
      <p:sp>
        <p:nvSpPr>
          <p:cNvPr id="39943" name="Slide Number Placeholder 6"/>
          <p:cNvSpPr>
            <a:spLocks noGrp="1"/>
          </p:cNvSpPr>
          <p:nvPr>
            <p:ph type="sldNum" sz="quarter" idx="10"/>
          </p:nvPr>
        </p:nvSpPr>
        <p:spPr>
          <a:noFill/>
        </p:spPr>
        <p:txBody>
          <a:bodyPr/>
          <a:lstStyle/>
          <a:p>
            <a:fld id="{A15AE3B3-EADC-4BD9-A960-52D025D86BD4}"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130425"/>
            <a:ext cx="8153400" cy="1470025"/>
          </a:xfrm>
        </p:spPr>
        <p:txBody>
          <a:bodyPr/>
          <a:lstStyle/>
          <a:p>
            <a:pPr eaLnBrk="1" hangingPunct="1"/>
            <a:r>
              <a:rPr lang="en-US" sz="3600" b="1" smtClean="0"/>
              <a:t>IV.  Discover and Harvest</a:t>
            </a:r>
            <a:endParaRPr lang="en-US" b="1" i="1" smtClean="0"/>
          </a:p>
        </p:txBody>
      </p:sp>
      <p:sp>
        <p:nvSpPr>
          <p:cNvPr id="40963" name="Rectangle 3"/>
          <p:cNvSpPr>
            <a:spLocks noGrp="1" noChangeArrowheads="1"/>
          </p:cNvSpPr>
          <p:nvPr>
            <p:ph type="subTitle" idx="1"/>
          </p:nvPr>
        </p:nvSpPr>
        <p:spPr/>
        <p:txBody>
          <a:bodyPr/>
          <a:lstStyle/>
          <a:p>
            <a:pPr eaLnBrk="1" hangingPunct="1"/>
            <a:r>
              <a:rPr lang="en-US" smtClean="0"/>
              <a:t> </a:t>
            </a:r>
          </a:p>
        </p:txBody>
      </p:sp>
      <p:pic>
        <p:nvPicPr>
          <p:cNvPr id="40964"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
        <p:nvSpPr>
          <p:cNvPr id="40965" name="Slide Number Placeholder 3"/>
          <p:cNvSpPr>
            <a:spLocks noGrp="1"/>
          </p:cNvSpPr>
          <p:nvPr>
            <p:ph type="sldNum" sz="quarter" idx="10"/>
          </p:nvPr>
        </p:nvSpPr>
        <p:spPr>
          <a:xfrm>
            <a:off x="7543800" y="6248400"/>
            <a:ext cx="1219200" cy="476250"/>
          </a:xfrm>
          <a:noFill/>
        </p:spPr>
        <p:txBody>
          <a:bodyPr/>
          <a:lstStyle/>
          <a:p>
            <a:fld id="{1839D331-AD0F-43D1-B472-0E908CB56DFF}"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4000" b="1" smtClean="0"/>
              <a:t>I.  Some Strategic Context</a:t>
            </a:r>
          </a:p>
        </p:txBody>
      </p:sp>
      <p:sp>
        <p:nvSpPr>
          <p:cNvPr id="5123" name="Rectangle 3"/>
          <p:cNvSpPr>
            <a:spLocks noGrp="1" noChangeArrowheads="1"/>
          </p:cNvSpPr>
          <p:nvPr>
            <p:ph type="subTitle" idx="1"/>
          </p:nvPr>
        </p:nvSpPr>
        <p:spPr/>
        <p:txBody>
          <a:bodyPr/>
          <a:lstStyle/>
          <a:p>
            <a:pPr eaLnBrk="1" hangingPunct="1"/>
            <a:r>
              <a:rPr lang="en-US" smtClean="0"/>
              <a:t> </a:t>
            </a:r>
          </a:p>
        </p:txBody>
      </p:sp>
      <p:pic>
        <p:nvPicPr>
          <p:cNvPr id="5124"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
        <p:nvSpPr>
          <p:cNvPr id="5125" name="Slide Number Placeholder 3"/>
          <p:cNvSpPr>
            <a:spLocks noGrp="1"/>
          </p:cNvSpPr>
          <p:nvPr>
            <p:ph type="sldNum" sz="quarter" idx="10"/>
          </p:nvPr>
        </p:nvSpPr>
        <p:spPr>
          <a:xfrm>
            <a:off x="7543800" y="6248400"/>
            <a:ext cx="1219200" cy="476250"/>
          </a:xfrm>
          <a:noFill/>
        </p:spPr>
        <p:txBody>
          <a:bodyPr/>
          <a:lstStyle/>
          <a:p>
            <a:fld id="{61219E8F-CE12-412E-A513-334346FA353A}" type="slidenum">
              <a:rPr lang="en-US"/>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mtClean="0"/>
              <a:t>For The Da Vinci Code Fans</a:t>
            </a:r>
          </a:p>
        </p:txBody>
      </p:sp>
      <p:pic>
        <p:nvPicPr>
          <p:cNvPr id="41987" name="Picture 3" descr="P7070489"/>
          <p:cNvPicPr>
            <a:picLocks noChangeAspect="1" noChangeArrowheads="1"/>
          </p:cNvPicPr>
          <p:nvPr/>
        </p:nvPicPr>
        <p:blipFill>
          <a:blip r:embed="rId3" cstate="print"/>
          <a:srcRect/>
          <a:stretch>
            <a:fillRect/>
          </a:stretch>
        </p:blipFill>
        <p:spPr bwMode="auto">
          <a:xfrm>
            <a:off x="1676400" y="1371600"/>
            <a:ext cx="6297613" cy="4722813"/>
          </a:xfrm>
          <a:prstGeom prst="rect">
            <a:avLst/>
          </a:prstGeom>
          <a:noFill/>
          <a:ln w="9525">
            <a:noFill/>
            <a:miter lim="800000"/>
            <a:headEnd/>
            <a:tailEnd/>
          </a:ln>
        </p:spPr>
      </p:pic>
      <p:sp>
        <p:nvSpPr>
          <p:cNvPr id="41988" name="Slide Number Placeholder 3"/>
          <p:cNvSpPr>
            <a:spLocks noGrp="1"/>
          </p:cNvSpPr>
          <p:nvPr>
            <p:ph type="sldNum" sz="quarter" idx="10"/>
          </p:nvPr>
        </p:nvSpPr>
        <p:spPr>
          <a:noFill/>
        </p:spPr>
        <p:txBody>
          <a:bodyPr/>
          <a:lstStyle/>
          <a:p>
            <a:fld id="{30BC3E3B-DFA2-4594-9FDD-CE683110B1C6}"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76200"/>
            <a:ext cx="8839200" cy="914400"/>
          </a:xfrm>
        </p:spPr>
        <p:txBody>
          <a:bodyPr/>
          <a:lstStyle/>
          <a:p>
            <a:pPr algn="ctr" eaLnBrk="1" hangingPunct="1"/>
            <a:r>
              <a:rPr lang="en-US" smtClean="0"/>
              <a:t>Where should we look for innovation and ideas?</a:t>
            </a:r>
            <a:endParaRPr lang="en-US" b="1" smtClean="0"/>
          </a:p>
        </p:txBody>
      </p:sp>
      <p:sp>
        <p:nvSpPr>
          <p:cNvPr id="43011" name="AutoShape 3"/>
          <p:cNvSpPr>
            <a:spLocks noChangeArrowheads="1"/>
          </p:cNvSpPr>
          <p:nvPr/>
        </p:nvSpPr>
        <p:spPr bwMode="gray">
          <a:xfrm>
            <a:off x="338138" y="1514475"/>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43012" name="AcnBodyText_ID_307207"/>
          <p:cNvSpPr>
            <a:spLocks noChangeArrowheads="1"/>
          </p:cNvSpPr>
          <p:nvPr>
            <p:custDataLst>
              <p:tags r:id="rId1"/>
            </p:custDataLst>
          </p:nvPr>
        </p:nvSpPr>
        <p:spPr bwMode="gray">
          <a:xfrm rot="-5400000">
            <a:off x="-1097757" y="3767932"/>
            <a:ext cx="3636963" cy="247650"/>
          </a:xfrm>
          <a:prstGeom prst="rect">
            <a:avLst/>
          </a:prstGeom>
          <a:noFill/>
          <a:ln w="12700">
            <a:noFill/>
            <a:miter lim="800000"/>
            <a:headEnd/>
            <a:tailEnd/>
          </a:ln>
        </p:spPr>
        <p:txBody>
          <a:bodyPr lIns="0" tIns="0" rIns="0" bIns="0">
            <a:spAutoFit/>
          </a:bodyPr>
          <a:lstStyle/>
          <a:p>
            <a:pPr algn="ctr"/>
            <a:r>
              <a:rPr lang="en-US" sz="1600" b="1"/>
              <a:t>Increasing Distance from HQ</a:t>
            </a:r>
          </a:p>
        </p:txBody>
      </p:sp>
      <p:sp>
        <p:nvSpPr>
          <p:cNvPr id="43013" name="Freeform 5"/>
          <p:cNvSpPr>
            <a:spLocks/>
          </p:cNvSpPr>
          <p:nvPr/>
        </p:nvSpPr>
        <p:spPr bwMode="auto">
          <a:xfrm rot="10800000">
            <a:off x="1295400" y="1524000"/>
            <a:ext cx="6248400" cy="1014413"/>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43014" name="Freeform 6"/>
          <p:cNvSpPr>
            <a:spLocks/>
          </p:cNvSpPr>
          <p:nvPr/>
        </p:nvSpPr>
        <p:spPr bwMode="auto">
          <a:xfrm rot="10800000">
            <a:off x="3276600" y="45720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43015" name="Freeform 7"/>
          <p:cNvSpPr>
            <a:spLocks/>
          </p:cNvSpPr>
          <p:nvPr/>
        </p:nvSpPr>
        <p:spPr bwMode="auto">
          <a:xfrm rot="10800000">
            <a:off x="2590800" y="35814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43016" name="Freeform 8"/>
          <p:cNvSpPr>
            <a:spLocks/>
          </p:cNvSpPr>
          <p:nvPr/>
        </p:nvSpPr>
        <p:spPr bwMode="auto">
          <a:xfrm rot="10800000">
            <a:off x="1905000" y="25146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43017" name="AcnBodyText_ID_307217"/>
          <p:cNvSpPr>
            <a:spLocks noChangeArrowheads="1"/>
          </p:cNvSpPr>
          <p:nvPr>
            <p:custDataLst>
              <p:tags r:id="rId2"/>
            </p:custDataLst>
          </p:nvPr>
        </p:nvSpPr>
        <p:spPr bwMode="gray">
          <a:xfrm>
            <a:off x="3352800" y="5105400"/>
            <a:ext cx="2209800" cy="276225"/>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HQ</a:t>
            </a:r>
          </a:p>
        </p:txBody>
      </p:sp>
      <p:sp>
        <p:nvSpPr>
          <p:cNvPr id="43018" name="AcnBodyText_ID_307217"/>
          <p:cNvSpPr>
            <a:spLocks noChangeArrowheads="1"/>
          </p:cNvSpPr>
          <p:nvPr>
            <p:custDataLst>
              <p:tags r:id="rId3"/>
            </p:custDataLst>
          </p:nvPr>
        </p:nvSpPr>
        <p:spPr bwMode="gray">
          <a:xfrm>
            <a:off x="2971800" y="3886200"/>
            <a:ext cx="3200400" cy="276225"/>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Corporations</a:t>
            </a:r>
            <a:endParaRPr lang="en-US" sz="1800" i="1">
              <a:solidFill>
                <a:schemeClr val="tx1"/>
              </a:solidFill>
              <a:latin typeface="Arial" charset="0"/>
              <a:cs typeface="Arial" charset="0"/>
            </a:endParaRPr>
          </a:p>
        </p:txBody>
      </p:sp>
      <p:sp>
        <p:nvSpPr>
          <p:cNvPr id="43019" name="AcnBodyText_ID_307217"/>
          <p:cNvSpPr>
            <a:spLocks noChangeArrowheads="1"/>
          </p:cNvSpPr>
          <p:nvPr>
            <p:custDataLst>
              <p:tags r:id="rId4"/>
            </p:custDataLst>
          </p:nvPr>
        </p:nvSpPr>
        <p:spPr bwMode="gray">
          <a:xfrm>
            <a:off x="2636838" y="2667000"/>
            <a:ext cx="3611562" cy="6159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2000" b="1">
                <a:solidFill>
                  <a:schemeClr val="tx1"/>
                </a:solidFill>
                <a:latin typeface="Arial" charset="0"/>
                <a:cs typeface="Arial" charset="0"/>
              </a:rPr>
              <a:t>Field Tech’s, Field Workers, Partners</a:t>
            </a:r>
          </a:p>
        </p:txBody>
      </p:sp>
      <p:sp>
        <p:nvSpPr>
          <p:cNvPr id="43020" name="AcnBodyText_ID_307217"/>
          <p:cNvSpPr>
            <a:spLocks noChangeArrowheads="1"/>
          </p:cNvSpPr>
          <p:nvPr>
            <p:custDataLst>
              <p:tags r:id="rId5"/>
            </p:custDataLst>
          </p:nvPr>
        </p:nvSpPr>
        <p:spPr bwMode="gray">
          <a:xfrm>
            <a:off x="3200400" y="1600200"/>
            <a:ext cx="2693988" cy="6778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2000" b="1">
                <a:solidFill>
                  <a:schemeClr val="tx1"/>
                </a:solidFill>
                <a:latin typeface="Arial" charset="0"/>
                <a:cs typeface="Arial" charset="0"/>
              </a:rPr>
              <a:t>Children, Students,</a:t>
            </a:r>
          </a:p>
          <a:p>
            <a:pPr marL="342900" indent="-342900" algn="ctr" eaLnBrk="0" hangingPunct="0">
              <a:spcBef>
                <a:spcPct val="20000"/>
              </a:spcBef>
            </a:pPr>
            <a:r>
              <a:rPr lang="en-US" sz="2000" b="1">
                <a:solidFill>
                  <a:schemeClr val="tx1"/>
                </a:solidFill>
                <a:latin typeface="Arial" charset="0"/>
                <a:cs typeface="Arial" charset="0"/>
              </a:rPr>
              <a:t>Emerging Countries</a:t>
            </a:r>
          </a:p>
        </p:txBody>
      </p:sp>
      <p:sp>
        <p:nvSpPr>
          <p:cNvPr id="43021" name="Slide Number Placeholder 5"/>
          <p:cNvSpPr>
            <a:spLocks noGrp="1"/>
          </p:cNvSpPr>
          <p:nvPr>
            <p:ph type="sldNum" sz="quarter" idx="10"/>
          </p:nvPr>
        </p:nvSpPr>
        <p:spPr>
          <a:xfrm>
            <a:off x="6553200" y="6245225"/>
            <a:ext cx="2133600" cy="476250"/>
          </a:xfrm>
          <a:noFill/>
        </p:spPr>
        <p:txBody>
          <a:bodyPr/>
          <a:lstStyle/>
          <a:p>
            <a:fld id="{8AC62392-C9CF-48BB-B125-BD3D049D6EF1}" type="slidenum">
              <a:rPr lang="en-US"/>
              <a:pPr/>
              <a:t>41</a:t>
            </a:fld>
            <a:endParaRPr lang="en-US"/>
          </a:p>
        </p:txBody>
      </p:sp>
      <p:sp>
        <p:nvSpPr>
          <p:cNvPr id="43022" name="Text Box 18"/>
          <p:cNvSpPr txBox="1">
            <a:spLocks noChangeArrowheads="1"/>
          </p:cNvSpPr>
          <p:nvPr/>
        </p:nvSpPr>
        <p:spPr bwMode="auto">
          <a:xfrm>
            <a:off x="2971800" y="6223000"/>
            <a:ext cx="3282950" cy="519113"/>
          </a:xfrm>
          <a:prstGeom prst="rect">
            <a:avLst/>
          </a:prstGeom>
          <a:noFill/>
          <a:ln w="9525" algn="ctr">
            <a:noFill/>
            <a:miter lim="800000"/>
            <a:headEnd/>
            <a:tailEnd/>
          </a:ln>
        </p:spPr>
        <p:txBody>
          <a:bodyPr wrap="none">
            <a:spAutoFit/>
          </a:bodyPr>
          <a:lstStyle/>
          <a:p>
            <a:r>
              <a:rPr lang="en-US" sz="2800" i="1">
                <a:solidFill>
                  <a:srgbClr val="FF3300"/>
                </a:solidFill>
                <a:latin typeface="Times New Roman" pitchFamily="18" charset="0"/>
              </a:rPr>
              <a:t>Inverting the pyramid</a:t>
            </a:r>
          </a:p>
        </p:txBody>
      </p:sp>
      <p:sp>
        <p:nvSpPr>
          <p:cNvPr id="43023" name="Text Box 16"/>
          <p:cNvSpPr txBox="1">
            <a:spLocks noChangeArrowheads="1"/>
          </p:cNvSpPr>
          <p:nvPr/>
        </p:nvSpPr>
        <p:spPr bwMode="auto">
          <a:xfrm>
            <a:off x="6096000" y="4052888"/>
            <a:ext cx="1746250" cy="366712"/>
          </a:xfrm>
          <a:prstGeom prst="rect">
            <a:avLst/>
          </a:prstGeom>
          <a:noFill/>
          <a:ln w="9525" algn="ctr">
            <a:noFill/>
            <a:miter lim="800000"/>
            <a:headEnd/>
            <a:tailEnd/>
          </a:ln>
        </p:spPr>
        <p:txBody>
          <a:bodyPr wrap="none">
            <a:spAutoFit/>
          </a:bodyPr>
          <a:lstStyle/>
          <a:p>
            <a:r>
              <a:rPr lang="en-US" sz="1800">
                <a:solidFill>
                  <a:srgbClr val="0000FF"/>
                </a:solidFill>
              </a:rPr>
              <a:t>3. Donor-facing</a:t>
            </a:r>
          </a:p>
        </p:txBody>
      </p:sp>
      <p:sp>
        <p:nvSpPr>
          <p:cNvPr id="43024" name="Text Box 17"/>
          <p:cNvSpPr txBox="1">
            <a:spLocks noChangeArrowheads="1"/>
          </p:cNvSpPr>
          <p:nvPr/>
        </p:nvSpPr>
        <p:spPr bwMode="auto">
          <a:xfrm>
            <a:off x="6781800" y="2986088"/>
            <a:ext cx="1619250" cy="366712"/>
          </a:xfrm>
          <a:prstGeom prst="rect">
            <a:avLst/>
          </a:prstGeom>
          <a:noFill/>
          <a:ln w="9525" algn="ctr">
            <a:noFill/>
            <a:miter lim="800000"/>
            <a:headEnd/>
            <a:tailEnd/>
          </a:ln>
        </p:spPr>
        <p:txBody>
          <a:bodyPr wrap="none">
            <a:spAutoFit/>
          </a:bodyPr>
          <a:lstStyle/>
          <a:p>
            <a:r>
              <a:rPr lang="en-US" sz="1800">
                <a:solidFill>
                  <a:srgbClr val="0000FF"/>
                </a:solidFill>
              </a:rPr>
              <a:t>2. Field-facing</a:t>
            </a:r>
          </a:p>
        </p:txBody>
      </p:sp>
      <p:sp>
        <p:nvSpPr>
          <p:cNvPr id="43025" name="Text Box 18"/>
          <p:cNvSpPr txBox="1">
            <a:spLocks noChangeArrowheads="1"/>
          </p:cNvSpPr>
          <p:nvPr/>
        </p:nvSpPr>
        <p:spPr bwMode="auto">
          <a:xfrm>
            <a:off x="7239000" y="2057400"/>
            <a:ext cx="1838325" cy="369888"/>
          </a:xfrm>
          <a:prstGeom prst="rect">
            <a:avLst/>
          </a:prstGeom>
          <a:noFill/>
          <a:ln w="9525" algn="ctr">
            <a:noFill/>
            <a:miter lim="800000"/>
            <a:headEnd/>
            <a:tailEnd/>
          </a:ln>
        </p:spPr>
        <p:txBody>
          <a:bodyPr>
            <a:spAutoFit/>
          </a:bodyPr>
          <a:lstStyle/>
          <a:p>
            <a:r>
              <a:rPr lang="en-US" sz="1800">
                <a:solidFill>
                  <a:srgbClr val="0000FF"/>
                </a:solidFill>
              </a:rPr>
              <a:t>1. Citizen-facing</a:t>
            </a:r>
          </a:p>
        </p:txBody>
      </p:sp>
      <p:sp>
        <p:nvSpPr>
          <p:cNvPr id="43026" name="Text Box 19"/>
          <p:cNvSpPr txBox="1">
            <a:spLocks noChangeArrowheads="1"/>
          </p:cNvSpPr>
          <p:nvPr/>
        </p:nvSpPr>
        <p:spPr bwMode="auto">
          <a:xfrm>
            <a:off x="5410200" y="5043488"/>
            <a:ext cx="1543050" cy="366712"/>
          </a:xfrm>
          <a:prstGeom prst="rect">
            <a:avLst/>
          </a:prstGeom>
          <a:noFill/>
          <a:ln w="9525" algn="ctr">
            <a:noFill/>
            <a:miter lim="800000"/>
            <a:headEnd/>
            <a:tailEnd/>
          </a:ln>
        </p:spPr>
        <p:txBody>
          <a:bodyPr wrap="none">
            <a:spAutoFit/>
          </a:bodyPr>
          <a:lstStyle/>
          <a:p>
            <a:r>
              <a:rPr lang="en-US" sz="1800">
                <a:solidFill>
                  <a:srgbClr val="0000FF"/>
                </a:solidFill>
              </a:rPr>
              <a:t>4. Supporting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sz="3600" smtClean="0"/>
              <a:t>Discover and Harvest</a:t>
            </a:r>
          </a:p>
        </p:txBody>
      </p:sp>
      <p:sp>
        <p:nvSpPr>
          <p:cNvPr id="3" name="Content Placeholder 2"/>
          <p:cNvSpPr>
            <a:spLocks noGrp="1"/>
          </p:cNvSpPr>
          <p:nvPr>
            <p:ph idx="1"/>
          </p:nvPr>
        </p:nvSpPr>
        <p:spPr>
          <a:xfrm>
            <a:off x="152400" y="1066800"/>
            <a:ext cx="8915400" cy="5029200"/>
          </a:xfrm>
        </p:spPr>
        <p:txBody>
          <a:bodyPr/>
          <a:lstStyle/>
          <a:p>
            <a:pPr eaLnBrk="1" hangingPunct="1">
              <a:defRPr/>
            </a:pPr>
            <a:r>
              <a:rPr lang="en-US" dirty="0" smtClean="0"/>
              <a:t>Jerry </a:t>
            </a:r>
            <a:r>
              <a:rPr lang="en-US" dirty="0" err="1" smtClean="0"/>
              <a:t>Sternin</a:t>
            </a:r>
            <a:r>
              <a:rPr lang="en-US" dirty="0" smtClean="0"/>
              <a:t> and positive deviance</a:t>
            </a:r>
          </a:p>
          <a:p>
            <a:pPr lvl="1" eaLnBrk="1" hangingPunct="1">
              <a:defRPr/>
            </a:pPr>
            <a:r>
              <a:rPr lang="en-US" dirty="0" smtClean="0">
                <a:ea typeface="+mn-ea"/>
                <a:cs typeface="+mn-cs"/>
              </a:rPr>
              <a:t>The value of discovering the exceptions</a:t>
            </a:r>
          </a:p>
          <a:p>
            <a:pPr eaLnBrk="1" hangingPunct="1">
              <a:defRPr/>
            </a:pPr>
            <a:r>
              <a:rPr lang="en-US" dirty="0" smtClean="0"/>
              <a:t>Traditional approach is more an “assess and build” approach: </a:t>
            </a:r>
          </a:p>
          <a:p>
            <a:pPr lvl="1" eaLnBrk="1" hangingPunct="1">
              <a:defRPr/>
            </a:pPr>
            <a:r>
              <a:rPr lang="en-US" dirty="0" smtClean="0">
                <a:ea typeface="+mn-ea"/>
                <a:cs typeface="+mn-cs"/>
              </a:rPr>
              <a:t>assess the situation, gather requirements, specify the project, build it, test it and deliver it.  </a:t>
            </a:r>
          </a:p>
          <a:p>
            <a:pPr lvl="1" eaLnBrk="1" hangingPunct="1">
              <a:defRPr/>
            </a:pPr>
            <a:r>
              <a:rPr lang="en-US" dirty="0" smtClean="0">
                <a:ea typeface="+mn-ea"/>
                <a:cs typeface="+mn-cs"/>
              </a:rPr>
              <a:t>problem is that this approach has a dismal history</a:t>
            </a:r>
          </a:p>
          <a:p>
            <a:pPr eaLnBrk="1" hangingPunct="1">
              <a:defRPr/>
            </a:pPr>
            <a:r>
              <a:rPr lang="en-US" dirty="0" smtClean="0"/>
              <a:t> The “discover and harvest” approach: </a:t>
            </a:r>
          </a:p>
          <a:p>
            <a:pPr lvl="1" eaLnBrk="1" hangingPunct="1">
              <a:defRPr/>
            </a:pPr>
            <a:r>
              <a:rPr lang="en-US" dirty="0" smtClean="0">
                <a:ea typeface="+mn-ea"/>
                <a:cs typeface="+mn-cs"/>
              </a:rPr>
              <a:t>finding those applications and uses of technology in the far reaches of your organization that are already working.  </a:t>
            </a:r>
          </a:p>
        </p:txBody>
      </p:sp>
      <p:sp>
        <p:nvSpPr>
          <p:cNvPr id="44036" name="Slide Number Placeholder 3"/>
          <p:cNvSpPr>
            <a:spLocks noGrp="1"/>
          </p:cNvSpPr>
          <p:nvPr>
            <p:ph type="sldNum" sz="quarter" idx="10"/>
          </p:nvPr>
        </p:nvSpPr>
        <p:spPr>
          <a:noFill/>
        </p:spPr>
        <p:txBody>
          <a:bodyPr/>
          <a:lstStyle/>
          <a:p>
            <a:fld id="{3D1A4A2B-B45A-4C24-AD5F-4674295AAB7F}" type="slidenum">
              <a:rPr lang="en-US"/>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04800" y="1600200"/>
            <a:ext cx="8610600" cy="4495800"/>
          </a:xfrm>
        </p:spPr>
        <p:txBody>
          <a:bodyPr/>
          <a:lstStyle/>
          <a:p>
            <a:pPr eaLnBrk="1" hangingPunct="1">
              <a:buFontTx/>
              <a:buNone/>
            </a:pPr>
            <a:r>
              <a:rPr lang="en-US" smtClean="0">
                <a:solidFill>
                  <a:schemeClr val="bg1"/>
                </a:solidFill>
              </a:rPr>
              <a:t>	As Jerry would say “somewhere in your organization, groups of people are already doing things differently and better. To create lasting change, find these areas of positive deviance and fan the flames.”</a:t>
            </a:r>
          </a:p>
          <a:p>
            <a:pPr eaLnBrk="1" hangingPunct="1">
              <a:buFontTx/>
              <a:buNone/>
            </a:pPr>
            <a:r>
              <a:rPr lang="en-US" smtClean="0">
                <a:solidFill>
                  <a:schemeClr val="bg1"/>
                </a:solidFill>
              </a:rPr>
              <a:t> </a:t>
            </a:r>
          </a:p>
        </p:txBody>
      </p:sp>
      <p:sp>
        <p:nvSpPr>
          <p:cNvPr id="45059" name="Slide Number Placeholder 3"/>
          <p:cNvSpPr>
            <a:spLocks noGrp="1"/>
          </p:cNvSpPr>
          <p:nvPr>
            <p:ph type="sldNum" sz="quarter" idx="10"/>
          </p:nvPr>
        </p:nvSpPr>
        <p:spPr>
          <a:noFill/>
        </p:spPr>
        <p:txBody>
          <a:bodyPr/>
          <a:lstStyle/>
          <a:p>
            <a:fld id="{55FB3F3A-1FF4-4B5D-BADC-874CA615BD07}" type="slidenum">
              <a:rPr lang="en-US"/>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8915400" cy="838200"/>
          </a:xfrm>
        </p:spPr>
        <p:txBody>
          <a:bodyPr/>
          <a:lstStyle/>
          <a:p>
            <a:pPr algn="ctr" eaLnBrk="1" hangingPunct="1"/>
            <a:r>
              <a:rPr lang="en-US" smtClean="0"/>
              <a:t>Discover and Harvest has a number of benefits</a:t>
            </a:r>
          </a:p>
        </p:txBody>
      </p:sp>
      <p:sp>
        <p:nvSpPr>
          <p:cNvPr id="3" name="Content Placeholder 2"/>
          <p:cNvSpPr>
            <a:spLocks noGrp="1"/>
          </p:cNvSpPr>
          <p:nvPr>
            <p:ph idx="1"/>
          </p:nvPr>
        </p:nvSpPr>
        <p:spPr/>
        <p:txBody>
          <a:bodyPr/>
          <a:lstStyle/>
          <a:p>
            <a:pPr marL="514350" indent="-514350" eaLnBrk="1" hangingPunct="1">
              <a:buFont typeface="+mj-lt"/>
              <a:buAutoNum type="arabicPeriod"/>
              <a:defRPr/>
            </a:pPr>
            <a:r>
              <a:rPr lang="en-US" dirty="0" smtClean="0"/>
              <a:t>It’s already working somewhere; it leapfrogs over getting a new system to work.  The pilot has already been run. </a:t>
            </a:r>
          </a:p>
          <a:p>
            <a:pPr marL="514350" indent="-514350" eaLnBrk="1" hangingPunct="1">
              <a:buFont typeface="+mj-lt"/>
              <a:buAutoNum type="arabicPeriod"/>
              <a:defRPr/>
            </a:pPr>
            <a:r>
              <a:rPr lang="en-US" dirty="0" smtClean="0"/>
              <a:t>Some group has already adopted it; it doesn’t need to be sold. </a:t>
            </a:r>
          </a:p>
          <a:p>
            <a:pPr marL="514350" indent="-514350" eaLnBrk="1" hangingPunct="1">
              <a:buFont typeface="+mj-lt"/>
              <a:buAutoNum type="arabicPeriod"/>
              <a:defRPr/>
            </a:pPr>
            <a:r>
              <a:rPr lang="en-US" dirty="0" smtClean="0"/>
              <a:t>It’s field-tested.  Especially for international NGOs working in challenged rural settings, it works where technology is rare.</a:t>
            </a:r>
          </a:p>
          <a:p>
            <a:pPr eaLnBrk="1" hangingPunct="1">
              <a:defRPr/>
            </a:pPr>
            <a:endParaRPr lang="en-US" dirty="0" smtClean="0"/>
          </a:p>
        </p:txBody>
      </p:sp>
      <p:sp>
        <p:nvSpPr>
          <p:cNvPr id="46084" name="Slide Number Placeholder 3"/>
          <p:cNvSpPr>
            <a:spLocks noGrp="1"/>
          </p:cNvSpPr>
          <p:nvPr>
            <p:ph type="sldNum" sz="quarter" idx="10"/>
          </p:nvPr>
        </p:nvSpPr>
        <p:spPr>
          <a:noFill/>
        </p:spPr>
        <p:txBody>
          <a:bodyPr/>
          <a:lstStyle/>
          <a:p>
            <a:fld id="{C3A5D5D1-6FD2-437C-90A9-FBCD31E05799}" type="slidenum">
              <a:rPr lang="en-US"/>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smtClean="0"/>
              <a:t>Why Don’t We See More D&amp;H Approaches? </a:t>
            </a:r>
          </a:p>
        </p:txBody>
      </p:sp>
      <p:sp>
        <p:nvSpPr>
          <p:cNvPr id="3" name="Content Placeholder 2"/>
          <p:cNvSpPr>
            <a:spLocks noGrp="1"/>
          </p:cNvSpPr>
          <p:nvPr>
            <p:ph idx="1"/>
          </p:nvPr>
        </p:nvSpPr>
        <p:spPr/>
        <p:txBody>
          <a:bodyPr/>
          <a:lstStyle/>
          <a:p>
            <a:pPr eaLnBrk="1" hangingPunct="1">
              <a:defRPr/>
            </a:pPr>
            <a:r>
              <a:rPr lang="en-US" dirty="0" smtClean="0"/>
              <a:t>It requires headquarters humility. </a:t>
            </a:r>
          </a:p>
          <a:p>
            <a:pPr eaLnBrk="1" hangingPunct="1">
              <a:defRPr/>
            </a:pPr>
            <a:r>
              <a:rPr lang="en-US" dirty="0" smtClean="0"/>
              <a:t>The best answers, especially if it involves change, need to be from the inside out. </a:t>
            </a:r>
          </a:p>
          <a:p>
            <a:pPr lvl="1" eaLnBrk="1" hangingPunct="1">
              <a:defRPr/>
            </a:pPr>
            <a:r>
              <a:rPr lang="en-US" dirty="0" smtClean="0">
                <a:ea typeface="+mn-ea"/>
                <a:cs typeface="+mn-cs"/>
              </a:rPr>
              <a:t>“Maybe the problem is that you can't import change from the outside in. Instead, you have to find small, successful but "deviant" practices that are already working in the organization and amplify them.” </a:t>
            </a:r>
          </a:p>
          <a:p>
            <a:pPr eaLnBrk="1" hangingPunct="1">
              <a:defRPr/>
            </a:pPr>
            <a:r>
              <a:rPr lang="en-US" dirty="0" smtClean="0"/>
              <a:t>Perhaps the CIOs role is chief amplifier.  Find what’s working and can be taken to scale, and then shine the spotlight on it.</a:t>
            </a:r>
          </a:p>
        </p:txBody>
      </p:sp>
      <p:sp>
        <p:nvSpPr>
          <p:cNvPr id="47108" name="Slide Number Placeholder 3"/>
          <p:cNvSpPr>
            <a:spLocks noGrp="1"/>
          </p:cNvSpPr>
          <p:nvPr>
            <p:ph type="sldNum" sz="quarter" idx="10"/>
          </p:nvPr>
        </p:nvSpPr>
        <p:spPr>
          <a:noFill/>
        </p:spPr>
        <p:txBody>
          <a:bodyPr/>
          <a:lstStyle/>
          <a:p>
            <a:fld id="{8B435BE8-1EF1-43B9-8720-71B26DA08979}" type="slidenum">
              <a:rPr lang="en-US"/>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838200"/>
          </a:xfrm>
        </p:spPr>
        <p:txBody>
          <a:bodyPr/>
          <a:lstStyle/>
          <a:p>
            <a:pPr algn="ctr" eaLnBrk="1" hangingPunct="1"/>
            <a:r>
              <a:rPr lang="en-US" smtClean="0">
                <a:cs typeface="Calibri" pitchFamily="34" charset="0"/>
              </a:rPr>
              <a:t>How to take a “discover and harvest” approach </a:t>
            </a:r>
          </a:p>
        </p:txBody>
      </p:sp>
      <p:sp>
        <p:nvSpPr>
          <p:cNvPr id="48131" name="Content Placeholder 2"/>
          <p:cNvSpPr>
            <a:spLocks noGrp="1"/>
          </p:cNvSpPr>
          <p:nvPr>
            <p:ph idx="1"/>
          </p:nvPr>
        </p:nvSpPr>
        <p:spPr/>
        <p:txBody>
          <a:bodyPr/>
          <a:lstStyle/>
          <a:p>
            <a:pPr eaLnBrk="1" hangingPunct="1"/>
            <a:r>
              <a:rPr lang="en-US" smtClean="0"/>
              <a:t>Run a contest for people to submit their applications and uses of technology</a:t>
            </a:r>
          </a:p>
          <a:p>
            <a:pPr eaLnBrk="1" hangingPunct="1"/>
            <a:r>
              <a:rPr lang="en-US" smtClean="0"/>
              <a:t>Recognize and reward them (it doesn’t need to be a cash award.)  </a:t>
            </a:r>
          </a:p>
          <a:p>
            <a:pPr eaLnBrk="1" hangingPunct="1"/>
            <a:r>
              <a:rPr lang="en-US" smtClean="0"/>
              <a:t>Put their name on the application.  Most people take pride in what they do and want to be recognized for what they achieve.</a:t>
            </a:r>
          </a:p>
          <a:p>
            <a:pPr eaLnBrk="1" hangingPunct="1"/>
            <a:endParaRPr lang="en-US" smtClean="0"/>
          </a:p>
        </p:txBody>
      </p:sp>
      <p:sp>
        <p:nvSpPr>
          <p:cNvPr id="48132" name="Slide Number Placeholder 3"/>
          <p:cNvSpPr>
            <a:spLocks noGrp="1"/>
          </p:cNvSpPr>
          <p:nvPr>
            <p:ph type="sldNum" sz="quarter" idx="10"/>
          </p:nvPr>
        </p:nvSpPr>
        <p:spPr>
          <a:noFill/>
        </p:spPr>
        <p:txBody>
          <a:bodyPr/>
          <a:lstStyle/>
          <a:p>
            <a:fld id="{616A73DC-CFDC-4952-A15F-6E98BD4E5284}"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Four Areas of Up-side Down Impact</a:t>
            </a:r>
          </a:p>
        </p:txBody>
      </p:sp>
      <p:sp>
        <p:nvSpPr>
          <p:cNvPr id="49155" name="Rectangle 3"/>
          <p:cNvSpPr>
            <a:spLocks noGrp="1" noChangeArrowheads="1"/>
          </p:cNvSpPr>
          <p:nvPr>
            <p:ph type="body" idx="1"/>
          </p:nvPr>
        </p:nvSpPr>
        <p:spPr/>
        <p:txBody>
          <a:bodyPr/>
          <a:lstStyle/>
          <a:p>
            <a:pPr marL="990600" lvl="1" indent="-533400" eaLnBrk="1" hangingPunct="1">
              <a:buFontTx/>
              <a:buAutoNum type="arabicPeriod"/>
            </a:pPr>
            <a:r>
              <a:rPr lang="en-US" sz="3200" smtClean="0"/>
              <a:t>Bottoms-up knowledge management, </a:t>
            </a:r>
          </a:p>
          <a:p>
            <a:pPr marL="990600" lvl="1" indent="-533400" eaLnBrk="1" hangingPunct="1">
              <a:buFontTx/>
              <a:buAutoNum type="arabicPeriod"/>
            </a:pPr>
            <a:r>
              <a:rPr lang="en-US" sz="3200" smtClean="0"/>
              <a:t>The leadership of emerging countries, </a:t>
            </a:r>
          </a:p>
          <a:p>
            <a:pPr marL="990600" lvl="1" indent="-533400" eaLnBrk="1" hangingPunct="1">
              <a:buFontTx/>
              <a:buAutoNum type="arabicPeriod"/>
            </a:pPr>
            <a:r>
              <a:rPr lang="en-US" sz="3200" smtClean="0"/>
              <a:t>External collaboration driving the internal agenda, and </a:t>
            </a:r>
          </a:p>
          <a:p>
            <a:pPr marL="990600" lvl="1" indent="-533400" eaLnBrk="1" hangingPunct="1">
              <a:buFontTx/>
              <a:buAutoNum type="arabicPeriod"/>
            </a:pPr>
            <a:r>
              <a:rPr lang="en-US" sz="3200" smtClean="0"/>
              <a:t>Children as forecasters  </a:t>
            </a:r>
          </a:p>
          <a:p>
            <a:pPr marL="609600" indent="-609600" eaLnBrk="1" hangingPunct="1">
              <a:buFontTx/>
              <a:buNone/>
            </a:pPr>
            <a:r>
              <a:rPr lang="en-US" smtClean="0"/>
              <a:t>	</a:t>
            </a:r>
          </a:p>
          <a:p>
            <a:pPr marL="609600" indent="-609600" eaLnBrk="1" hangingPunct="1">
              <a:buFontTx/>
              <a:buNone/>
            </a:pPr>
            <a:r>
              <a:rPr lang="en-US" smtClean="0"/>
              <a:t>	All of these indicate the types of conversations we need to be having among nonprofits and with our corporate partners.</a:t>
            </a:r>
          </a:p>
        </p:txBody>
      </p:sp>
      <p:sp>
        <p:nvSpPr>
          <p:cNvPr id="49156" name="Slide Number Placeholder 3"/>
          <p:cNvSpPr>
            <a:spLocks noGrp="1"/>
          </p:cNvSpPr>
          <p:nvPr>
            <p:ph type="sldNum" sz="quarter" idx="10"/>
          </p:nvPr>
        </p:nvSpPr>
        <p:spPr>
          <a:noFill/>
        </p:spPr>
        <p:txBody>
          <a:bodyPr/>
          <a:lstStyle/>
          <a:p>
            <a:fld id="{F844A7D9-A58D-4A3A-A702-BB610751841F}" type="slidenum">
              <a:rPr lang="en-US"/>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609600" indent="-609600" eaLnBrk="1" hangingPunct="1"/>
            <a:r>
              <a:rPr lang="en-US" smtClean="0"/>
              <a:t>Bottoms-up Knowledge Management</a:t>
            </a:r>
          </a:p>
        </p:txBody>
      </p:sp>
      <p:sp>
        <p:nvSpPr>
          <p:cNvPr id="50179" name="Rectangle 3"/>
          <p:cNvSpPr>
            <a:spLocks noGrp="1" noChangeArrowheads="1"/>
          </p:cNvSpPr>
          <p:nvPr>
            <p:ph type="body" idx="1"/>
          </p:nvPr>
        </p:nvSpPr>
        <p:spPr/>
        <p:txBody>
          <a:bodyPr/>
          <a:lstStyle/>
          <a:p>
            <a:pPr marL="457200" indent="-457200" eaLnBrk="1" hangingPunct="1"/>
            <a:r>
              <a:rPr lang="en-US" smtClean="0"/>
              <a:t>“There is no shelf” –Clay Shirkey</a:t>
            </a:r>
          </a:p>
          <a:p>
            <a:pPr marL="1227138" lvl="1" indent="-533400" eaLnBrk="1" hangingPunct="1"/>
            <a:r>
              <a:rPr lang="en-US" smtClean="0"/>
              <a:t>The triumph of folksonomies</a:t>
            </a:r>
          </a:p>
          <a:p>
            <a:pPr marL="1227138" lvl="1" indent="-533400" eaLnBrk="1" hangingPunct="1"/>
            <a:r>
              <a:rPr lang="en-US" smtClean="0"/>
              <a:t>And deep-indexing</a:t>
            </a:r>
          </a:p>
          <a:p>
            <a:pPr marL="457200" indent="-457200" eaLnBrk="1" hangingPunct="1"/>
            <a:r>
              <a:rPr lang="en-US" smtClean="0"/>
              <a:t>Finding the person rather than the content</a:t>
            </a:r>
          </a:p>
          <a:p>
            <a:pPr marL="1227138" lvl="1" indent="-533400" eaLnBrk="1" hangingPunct="1"/>
            <a:r>
              <a:rPr lang="en-US" smtClean="0"/>
              <a:t>Connecting the front-line</a:t>
            </a:r>
          </a:p>
          <a:p>
            <a:pPr marL="1227138" lvl="1" indent="-533400" eaLnBrk="1" hangingPunct="1"/>
            <a:r>
              <a:rPr lang="en-US" smtClean="0"/>
              <a:t>What’s the de facto social network?</a:t>
            </a:r>
          </a:p>
          <a:p>
            <a:pPr marL="457200" indent="-457200" eaLnBrk="1" hangingPunct="1"/>
            <a:r>
              <a:rPr lang="en-US" smtClean="0"/>
              <a:t>The need to learn from what I do</a:t>
            </a:r>
          </a:p>
          <a:p>
            <a:pPr marL="1227138" lvl="1" indent="-533400" eaLnBrk="1" hangingPunct="1"/>
            <a:r>
              <a:rPr lang="en-US" smtClean="0"/>
              <a:t>The problem of managing email </a:t>
            </a:r>
          </a:p>
          <a:p>
            <a:pPr marL="1227138" lvl="1" indent="-533400" eaLnBrk="1" hangingPunct="1"/>
            <a:r>
              <a:rPr lang="en-US" smtClean="0"/>
              <a:t>The case of the email sabbatical</a:t>
            </a:r>
          </a:p>
        </p:txBody>
      </p:sp>
      <p:sp>
        <p:nvSpPr>
          <p:cNvPr id="50180" name="Slide Number Placeholder 3"/>
          <p:cNvSpPr>
            <a:spLocks noGrp="1"/>
          </p:cNvSpPr>
          <p:nvPr>
            <p:ph type="sldNum" sz="quarter" idx="10"/>
          </p:nvPr>
        </p:nvSpPr>
        <p:spPr>
          <a:noFill/>
        </p:spPr>
        <p:txBody>
          <a:bodyPr/>
          <a:lstStyle/>
          <a:p>
            <a:fld id="{F3CF3137-91E7-4D81-8DBB-FB9F3CDD7AC0}" type="slidenum">
              <a:rPr lang="en-US"/>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The Leadership Of Emerging Countries</a:t>
            </a:r>
          </a:p>
        </p:txBody>
      </p:sp>
      <p:sp>
        <p:nvSpPr>
          <p:cNvPr id="51203" name="Rectangle 3"/>
          <p:cNvSpPr>
            <a:spLocks noGrp="1" noChangeArrowheads="1"/>
          </p:cNvSpPr>
          <p:nvPr>
            <p:ph type="body" idx="1"/>
          </p:nvPr>
        </p:nvSpPr>
        <p:spPr/>
        <p:txBody>
          <a:bodyPr/>
          <a:lstStyle/>
          <a:p>
            <a:pPr marL="609600" indent="-609600" eaLnBrk="1" hangingPunct="1"/>
            <a:r>
              <a:rPr lang="en-US" smtClean="0"/>
              <a:t>The case of OLPC</a:t>
            </a:r>
          </a:p>
          <a:p>
            <a:pPr marL="990600" lvl="1" indent="-533400" eaLnBrk="1" hangingPunct="1"/>
            <a:r>
              <a:rPr lang="en-US" smtClean="0"/>
              <a:t>Creating the category of emerging country technologies</a:t>
            </a:r>
          </a:p>
          <a:p>
            <a:pPr marL="609600" indent="-609600" eaLnBrk="1" hangingPunct="1"/>
            <a:r>
              <a:rPr lang="en-US" smtClean="0"/>
              <a:t>The case of the mo-ped server</a:t>
            </a:r>
          </a:p>
          <a:p>
            <a:pPr marL="990600" lvl="1" indent="-533400" eaLnBrk="1" hangingPunct="1"/>
            <a:r>
              <a:rPr lang="en-US" smtClean="0"/>
              <a:t>Disconnected email?</a:t>
            </a:r>
          </a:p>
          <a:p>
            <a:pPr marL="990600" lvl="1" indent="-533400" eaLnBrk="1" hangingPunct="1"/>
            <a:r>
              <a:rPr lang="en-US" smtClean="0"/>
              <a:t>What’s the value proposition for the bottom of the pyramid?</a:t>
            </a:r>
          </a:p>
          <a:p>
            <a:pPr marL="990600" lvl="1" indent="-533400" eaLnBrk="1" hangingPunct="1"/>
            <a:endParaRPr lang="en-US" smtClean="0"/>
          </a:p>
        </p:txBody>
      </p:sp>
      <p:sp>
        <p:nvSpPr>
          <p:cNvPr id="51204" name="Slide Number Placeholder 3"/>
          <p:cNvSpPr>
            <a:spLocks noGrp="1"/>
          </p:cNvSpPr>
          <p:nvPr>
            <p:ph type="sldNum" sz="quarter" idx="10"/>
          </p:nvPr>
        </p:nvSpPr>
        <p:spPr>
          <a:noFill/>
        </p:spPr>
        <p:txBody>
          <a:bodyPr/>
          <a:lstStyle/>
          <a:p>
            <a:fld id="{7E3E5D78-CA07-4060-B17A-943EC45EF17C}" type="slidenum">
              <a:rPr lang="en-US"/>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mtClean="0"/>
          </a:p>
          <a:p>
            <a:pPr algn="ctr" eaLnBrk="1" hangingPunct="1">
              <a:buFontTx/>
              <a:buNone/>
            </a:pPr>
            <a:r>
              <a:rPr lang="en-US" sz="4000" smtClean="0">
                <a:solidFill>
                  <a:schemeClr val="bg1"/>
                </a:solidFill>
              </a:rPr>
              <a:t>What’s the single most important strategic question?</a:t>
            </a:r>
          </a:p>
        </p:txBody>
      </p:sp>
      <p:sp>
        <p:nvSpPr>
          <p:cNvPr id="6147" name="Slide Number Placeholder 4"/>
          <p:cNvSpPr>
            <a:spLocks noGrp="1"/>
          </p:cNvSpPr>
          <p:nvPr>
            <p:ph type="sldNum" sz="quarter" idx="10"/>
          </p:nvPr>
        </p:nvSpPr>
        <p:spPr>
          <a:xfrm>
            <a:off x="6553200" y="6245225"/>
            <a:ext cx="2133600" cy="476250"/>
          </a:xfrm>
          <a:noFill/>
        </p:spPr>
        <p:txBody>
          <a:bodyPr/>
          <a:lstStyle/>
          <a:p>
            <a:fld id="{2FD2C5C6-D83D-4F4B-AF68-00C9DEE276EC}" type="slidenum">
              <a:rPr lang="en-US" sz="1600">
                <a:solidFill>
                  <a:schemeClr val="bg1"/>
                </a:solidFill>
              </a:rPr>
              <a:pPr/>
              <a:t>5</a:t>
            </a:fld>
            <a:endParaRPr lang="en-US" sz="160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0"/>
            <a:ext cx="8915400" cy="838200"/>
          </a:xfrm>
        </p:spPr>
        <p:txBody>
          <a:bodyPr/>
          <a:lstStyle/>
          <a:p>
            <a:pPr eaLnBrk="1" hangingPunct="1"/>
            <a:r>
              <a:rPr lang="en-US" smtClean="0"/>
              <a:t>External Collaboration Driving the Internal Agenda</a:t>
            </a:r>
          </a:p>
        </p:txBody>
      </p:sp>
      <p:sp>
        <p:nvSpPr>
          <p:cNvPr id="52227" name="Rectangle 3"/>
          <p:cNvSpPr>
            <a:spLocks noGrp="1" noChangeArrowheads="1"/>
          </p:cNvSpPr>
          <p:nvPr>
            <p:ph type="body" idx="1"/>
          </p:nvPr>
        </p:nvSpPr>
        <p:spPr/>
        <p:txBody>
          <a:bodyPr/>
          <a:lstStyle/>
          <a:p>
            <a:pPr marL="609600" indent="-609600" eaLnBrk="1" hangingPunct="1"/>
            <a:r>
              <a:rPr lang="en-US" smtClean="0"/>
              <a:t>NetHope as a collaboration that works</a:t>
            </a:r>
          </a:p>
          <a:p>
            <a:pPr marL="609600" indent="-609600" eaLnBrk="1" hangingPunct="1"/>
            <a:r>
              <a:rPr lang="en-US" smtClean="0"/>
              <a:t>“Why doesn’t the Alliance work like NetHope?”  </a:t>
            </a:r>
          </a:p>
          <a:p>
            <a:pPr marL="990600" lvl="1" indent="-533400" eaLnBrk="1" hangingPunct="1"/>
            <a:r>
              <a:rPr lang="en-US" smtClean="0"/>
              <a:t>Building trust since 2001</a:t>
            </a:r>
          </a:p>
          <a:p>
            <a:pPr marL="990600" lvl="1" indent="-533400" eaLnBrk="1" hangingPunct="1"/>
            <a:r>
              <a:rPr lang="en-US" smtClean="0"/>
              <a:t>NGO IT as beggars – </a:t>
            </a:r>
            <a:r>
              <a:rPr lang="en-US" i="1" smtClean="0"/>
              <a:t>don’t underestimate under-funding</a:t>
            </a:r>
          </a:p>
          <a:p>
            <a:pPr marL="990600" lvl="1" indent="-533400" eaLnBrk="1" hangingPunct="1"/>
            <a:r>
              <a:rPr lang="en-US" smtClean="0"/>
              <a:t>Centers of excellence</a:t>
            </a:r>
          </a:p>
          <a:p>
            <a:pPr marL="609600" indent="-609600" eaLnBrk="1" hangingPunct="1"/>
            <a:r>
              <a:rPr lang="en-US" smtClean="0"/>
              <a:t>Like-minded partnering –</a:t>
            </a:r>
            <a:r>
              <a:rPr lang="en-US" i="1" smtClean="0"/>
              <a:t> having impact with technology</a:t>
            </a:r>
            <a:endParaRPr lang="en-US" smtClean="0"/>
          </a:p>
        </p:txBody>
      </p:sp>
      <p:sp>
        <p:nvSpPr>
          <p:cNvPr id="52228" name="Slide Number Placeholder 3"/>
          <p:cNvSpPr>
            <a:spLocks noGrp="1"/>
          </p:cNvSpPr>
          <p:nvPr>
            <p:ph type="sldNum" sz="quarter" idx="10"/>
          </p:nvPr>
        </p:nvSpPr>
        <p:spPr>
          <a:noFill/>
        </p:spPr>
        <p:txBody>
          <a:bodyPr/>
          <a:lstStyle/>
          <a:p>
            <a:fld id="{2A0C8A74-7DB9-43F5-837E-2AFF79F2F777}" type="slidenum">
              <a:rPr lang="en-US"/>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76200"/>
            <a:ext cx="8839200" cy="914400"/>
          </a:xfrm>
        </p:spPr>
        <p:txBody>
          <a:bodyPr/>
          <a:lstStyle/>
          <a:p>
            <a:pPr algn="ctr" eaLnBrk="1" hangingPunct="1"/>
            <a:r>
              <a:rPr lang="en-US" b="1" smtClean="0"/>
              <a:t>The New Collaboration</a:t>
            </a:r>
          </a:p>
        </p:txBody>
      </p:sp>
      <p:sp>
        <p:nvSpPr>
          <p:cNvPr id="53251"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53252"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t>Increasing Level of Trust</a:t>
            </a:r>
          </a:p>
        </p:txBody>
      </p:sp>
      <p:sp>
        <p:nvSpPr>
          <p:cNvPr id="53253" name="Freeform 5"/>
          <p:cNvSpPr>
            <a:spLocks/>
          </p:cNvSpPr>
          <p:nvPr/>
        </p:nvSpPr>
        <p:spPr bwMode="auto">
          <a:xfrm>
            <a:off x="1524000" y="5081588"/>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53254" name="Freeform 6"/>
          <p:cNvSpPr>
            <a:spLocks/>
          </p:cNvSpPr>
          <p:nvPr/>
        </p:nvSpPr>
        <p:spPr bwMode="auto">
          <a:xfrm>
            <a:off x="3505200" y="12192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53255" name="Freeform 7"/>
          <p:cNvSpPr>
            <a:spLocks/>
          </p:cNvSpPr>
          <p:nvPr/>
        </p:nvSpPr>
        <p:spPr bwMode="auto">
          <a:xfrm>
            <a:off x="2819400" y="28956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53256" name="Freeform 8"/>
          <p:cNvSpPr>
            <a:spLocks/>
          </p:cNvSpPr>
          <p:nvPr/>
        </p:nvSpPr>
        <p:spPr bwMode="auto">
          <a:xfrm>
            <a:off x="2133600" y="39624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205413"/>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122738"/>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124200"/>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53260" name="AcnBodyText_ID_307217"/>
          <p:cNvSpPr>
            <a:spLocks noChangeArrowheads="1"/>
          </p:cNvSpPr>
          <p:nvPr>
            <p:custDataLst>
              <p:tags r:id="rId5"/>
            </p:custDataLst>
          </p:nvPr>
        </p:nvSpPr>
        <p:spPr bwMode="gray">
          <a:xfrm>
            <a:off x="3325813" y="2209800"/>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53261" name="Text Box 14"/>
          <p:cNvSpPr txBox="1">
            <a:spLocks noChangeArrowheads="1"/>
          </p:cNvSpPr>
          <p:nvPr/>
        </p:nvSpPr>
        <p:spPr bwMode="auto">
          <a:xfrm>
            <a:off x="5624513" y="1828800"/>
            <a:ext cx="3519487" cy="923925"/>
          </a:xfrm>
          <a:prstGeom prst="rect">
            <a:avLst/>
          </a:prstGeom>
          <a:noFill/>
          <a:ln w="9525" algn="ctr">
            <a:noFill/>
            <a:miter lim="800000"/>
            <a:headEnd/>
            <a:tailEnd/>
          </a:ln>
        </p:spPr>
        <p:txBody>
          <a:bodyPr wrap="none">
            <a:spAutoFit/>
          </a:bodyPr>
          <a:lstStyle/>
          <a:p>
            <a:pPr algn="ctr"/>
            <a:r>
              <a:rPr lang="en-US" sz="1800" i="1">
                <a:solidFill>
                  <a:schemeClr val="tx1"/>
                </a:solidFill>
                <a:latin typeface="Arial" charset="0"/>
                <a:cs typeface="Arial" charset="0"/>
              </a:rPr>
              <a:t>“Who has expertise I can trust?”</a:t>
            </a:r>
          </a:p>
          <a:p>
            <a:pPr algn="ctr"/>
            <a:r>
              <a:rPr lang="en-US" sz="1800">
                <a:solidFill>
                  <a:schemeClr val="tx1"/>
                </a:solidFill>
                <a:latin typeface="Arial" charset="0"/>
                <a:cs typeface="Arial" charset="0"/>
              </a:rPr>
              <a:t>Shared Services &amp; Assessments</a:t>
            </a:r>
          </a:p>
          <a:p>
            <a:pPr algn="ctr"/>
            <a:endParaRPr lang="en-US" sz="1800" i="1">
              <a:solidFill>
                <a:schemeClr val="tx1"/>
              </a:solidFill>
              <a:latin typeface="Arial" charset="0"/>
              <a:cs typeface="Arial" charset="0"/>
            </a:endParaRPr>
          </a:p>
        </p:txBody>
      </p:sp>
      <p:sp>
        <p:nvSpPr>
          <p:cNvPr id="53262" name="Slide Number Placeholder 5"/>
          <p:cNvSpPr>
            <a:spLocks noGrp="1"/>
          </p:cNvSpPr>
          <p:nvPr>
            <p:ph type="sldNum" sz="quarter" idx="10"/>
          </p:nvPr>
        </p:nvSpPr>
        <p:spPr>
          <a:xfrm>
            <a:off x="6553200" y="6245225"/>
            <a:ext cx="2133600" cy="476250"/>
          </a:xfrm>
          <a:noFill/>
        </p:spPr>
        <p:txBody>
          <a:bodyPr/>
          <a:lstStyle/>
          <a:p>
            <a:fld id="{950CFDE0-F2E7-4E83-90A2-9A0B3D746B07}" type="slidenum">
              <a:rPr lang="en-US"/>
              <a:pPr/>
              <a:t>51</a:t>
            </a:fld>
            <a:endParaRPr lang="en-US"/>
          </a:p>
        </p:txBody>
      </p:sp>
      <p:sp>
        <p:nvSpPr>
          <p:cNvPr id="16" name="Rectangle 2"/>
          <p:cNvSpPr txBox="1">
            <a:spLocks noChangeArrowheads="1"/>
          </p:cNvSpPr>
          <p:nvPr/>
        </p:nvSpPr>
        <p:spPr bwMode="auto">
          <a:xfrm>
            <a:off x="0" y="609600"/>
            <a:ext cx="9220200" cy="9144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smtClean="0"/>
              <a:t>Children As Forecasters</a:t>
            </a:r>
          </a:p>
        </p:txBody>
      </p:sp>
      <p:sp>
        <p:nvSpPr>
          <p:cNvPr id="54275" name="Rectangle 3"/>
          <p:cNvSpPr>
            <a:spLocks noGrp="1" noChangeArrowheads="1"/>
          </p:cNvSpPr>
          <p:nvPr>
            <p:ph type="body" idx="1"/>
          </p:nvPr>
        </p:nvSpPr>
        <p:spPr/>
        <p:txBody>
          <a:bodyPr/>
          <a:lstStyle/>
          <a:p>
            <a:pPr eaLnBrk="1" hangingPunct="1"/>
            <a:r>
              <a:rPr lang="en-US" smtClean="0"/>
              <a:t>Question is not “what do you study to see the future”; it’s “who do you study?”</a:t>
            </a:r>
          </a:p>
          <a:p>
            <a:pPr eaLnBrk="1" hangingPunct="1"/>
            <a:r>
              <a:rPr lang="en-US" smtClean="0"/>
              <a:t>What a 10-year old uses for doing homework rivals what we have on NGO desktops; it will quickly surpass it</a:t>
            </a:r>
          </a:p>
          <a:p>
            <a:pPr eaLnBrk="1" hangingPunct="1"/>
            <a:r>
              <a:rPr lang="en-US" smtClean="0"/>
              <a:t>The Dartmouth Green Case – </a:t>
            </a:r>
            <a:r>
              <a:rPr lang="en-US" i="1" smtClean="0"/>
              <a:t>the technology is the conversation</a:t>
            </a:r>
            <a:endParaRPr lang="en-US" smtClean="0"/>
          </a:p>
        </p:txBody>
      </p:sp>
      <p:sp>
        <p:nvSpPr>
          <p:cNvPr id="54276" name="Slide Number Placeholder 3"/>
          <p:cNvSpPr>
            <a:spLocks noGrp="1"/>
          </p:cNvSpPr>
          <p:nvPr>
            <p:ph type="sldNum" sz="quarter" idx="10"/>
          </p:nvPr>
        </p:nvSpPr>
        <p:spPr>
          <a:noFill/>
        </p:spPr>
        <p:txBody>
          <a:bodyPr/>
          <a:lstStyle/>
          <a:p>
            <a:fld id="{CF38772B-590B-43D6-A1EA-DEF32F7270F5}"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Remember: </a:t>
            </a:r>
            <a:r>
              <a:rPr lang="en-US" u="sng" smtClean="0"/>
              <a:t>Who</a:t>
            </a:r>
            <a:r>
              <a:rPr lang="en-US" smtClean="0"/>
              <a:t> is Your Leading Indicator?</a:t>
            </a:r>
          </a:p>
        </p:txBody>
      </p:sp>
      <p:pic>
        <p:nvPicPr>
          <p:cNvPr id="55299" name="Picture 3"/>
          <p:cNvPicPr>
            <a:picLocks noChangeAspect="1" noChangeArrowheads="1"/>
          </p:cNvPicPr>
          <p:nvPr/>
        </p:nvPicPr>
        <p:blipFill>
          <a:blip r:embed="rId3" cstate="print"/>
          <a:srcRect/>
          <a:stretch>
            <a:fillRect/>
          </a:stretch>
        </p:blipFill>
        <p:spPr bwMode="auto">
          <a:xfrm>
            <a:off x="1449388" y="1104900"/>
            <a:ext cx="6243637" cy="4683125"/>
          </a:xfrm>
          <a:prstGeom prst="rect">
            <a:avLst/>
          </a:prstGeom>
          <a:noFill/>
          <a:ln w="9525" algn="ctr">
            <a:noFill/>
            <a:miter lim="800000"/>
            <a:headEnd/>
            <a:tailEnd/>
          </a:ln>
        </p:spPr>
      </p:pic>
      <p:sp>
        <p:nvSpPr>
          <p:cNvPr id="55300" name="Slide Number Placeholder 3"/>
          <p:cNvSpPr>
            <a:spLocks noGrp="1"/>
          </p:cNvSpPr>
          <p:nvPr>
            <p:ph type="sldNum" sz="quarter" idx="10"/>
          </p:nvPr>
        </p:nvSpPr>
        <p:spPr>
          <a:noFill/>
        </p:spPr>
        <p:txBody>
          <a:bodyPr/>
          <a:lstStyle/>
          <a:p>
            <a:fld id="{E8C5C797-0DA0-4958-A276-135DE78B4B45}" type="slidenum">
              <a:rPr lang="en-US"/>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 </a:t>
            </a:r>
          </a:p>
        </p:txBody>
      </p:sp>
      <p:sp>
        <p:nvSpPr>
          <p:cNvPr id="56323"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r>
              <a:rPr lang="en-US" smtClean="0"/>
              <a:t>	“If you’re a CIO, you need to spend a lot of time out on the fringes of the Web because that’s where the innovation’s taking place.  You need to spend a lot of time with people under 25 years old.” –Gary Hamel</a:t>
            </a:r>
          </a:p>
        </p:txBody>
      </p:sp>
      <p:sp>
        <p:nvSpPr>
          <p:cNvPr id="56324" name="Rectangle 4"/>
          <p:cNvSpPr>
            <a:spLocks noChangeArrowheads="1"/>
          </p:cNvSpPr>
          <p:nvPr/>
        </p:nvSpPr>
        <p:spPr bwMode="auto">
          <a:xfrm>
            <a:off x="533400" y="0"/>
            <a:ext cx="8534400" cy="914400"/>
          </a:xfrm>
          <a:prstGeom prst="rect">
            <a:avLst/>
          </a:prstGeom>
          <a:noFill/>
          <a:ln w="9525">
            <a:noFill/>
            <a:miter lim="800000"/>
            <a:headEnd/>
            <a:tailEnd/>
          </a:ln>
        </p:spPr>
        <p:txBody>
          <a:bodyPr anchor="b"/>
          <a:lstStyle/>
          <a:p>
            <a:r>
              <a:rPr lang="en-US">
                <a:solidFill>
                  <a:schemeClr val="tx1"/>
                </a:solidFill>
                <a:latin typeface="Gill Sans MT" pitchFamily="34" charset="0"/>
              </a:rPr>
              <a:t>Remember:  Who are you spending time with?</a:t>
            </a:r>
          </a:p>
        </p:txBody>
      </p:sp>
      <p:sp>
        <p:nvSpPr>
          <p:cNvPr id="56325" name="Slide Number Placeholder 4"/>
          <p:cNvSpPr>
            <a:spLocks noGrp="1"/>
          </p:cNvSpPr>
          <p:nvPr>
            <p:ph type="sldNum" sz="quarter" idx="10"/>
          </p:nvPr>
        </p:nvSpPr>
        <p:spPr>
          <a:noFill/>
        </p:spPr>
        <p:txBody>
          <a:bodyPr/>
          <a:lstStyle/>
          <a:p>
            <a:fld id="{4F8A8848-59F8-45FD-AEC4-F7E1D8583CA4}" type="slidenum">
              <a:rPr lang="en-US"/>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pPr algn="ctr" eaLnBrk="1" hangingPunct="1"/>
            <a:r>
              <a:rPr lang="en-US" smtClean="0">
                <a:latin typeface="Calibri" pitchFamily="34" charset="0"/>
                <a:ea typeface="ＭＳ Ｐゴシック" charset="-128"/>
                <a:cs typeface="Calibri" pitchFamily="34" charset="0"/>
              </a:rPr>
              <a:t>Stuck?</a:t>
            </a:r>
          </a:p>
        </p:txBody>
      </p:sp>
      <p:sp>
        <p:nvSpPr>
          <p:cNvPr id="57347" name="Slide Number Placeholder 3"/>
          <p:cNvSpPr>
            <a:spLocks noGrp="1"/>
          </p:cNvSpPr>
          <p:nvPr>
            <p:ph type="sldNum" sz="quarter" idx="10"/>
          </p:nvPr>
        </p:nvSpPr>
        <p:spPr>
          <a:xfrm>
            <a:off x="6553200" y="6245225"/>
            <a:ext cx="2133600" cy="476250"/>
          </a:xfrm>
          <a:noFill/>
        </p:spPr>
        <p:txBody>
          <a:bodyPr/>
          <a:lstStyle/>
          <a:p>
            <a:fld id="{E0219560-1C4D-4F3C-A0F2-85021C3945A7}" type="slidenum">
              <a:rPr lang="en-US"/>
              <a:pPr/>
              <a:t>55</a:t>
            </a:fld>
            <a:endParaRPr lang="en-US"/>
          </a:p>
        </p:txBody>
      </p:sp>
      <p:pic>
        <p:nvPicPr>
          <p:cNvPr id="57348" name="Picture 2" descr="http://static.flickr.com/2405/2116956923_98b45103fb.jpg"/>
          <p:cNvPicPr>
            <a:picLocks noChangeAspect="1" noChangeArrowheads="1"/>
          </p:cNvPicPr>
          <p:nvPr/>
        </p:nvPicPr>
        <p:blipFill>
          <a:blip r:embed="rId3" cstate="print"/>
          <a:srcRect/>
          <a:stretch>
            <a:fillRect/>
          </a:stretch>
        </p:blipFill>
        <p:spPr bwMode="auto">
          <a:xfrm>
            <a:off x="1244600" y="1143000"/>
            <a:ext cx="6985000" cy="5029200"/>
          </a:xfrm>
          <a:prstGeom prst="rect">
            <a:avLst/>
          </a:prstGeom>
          <a:noFill/>
          <a:ln w="9525">
            <a:noFill/>
            <a:miter lim="800000"/>
            <a:headEnd/>
            <a:tailEnd/>
          </a:ln>
        </p:spPr>
      </p:pic>
      <p:sp>
        <p:nvSpPr>
          <p:cNvPr id="57349" name="Slide Number Placeholder 4"/>
          <p:cNvSpPr txBox="1">
            <a:spLocks noGrp="1"/>
          </p:cNvSpPr>
          <p:nvPr/>
        </p:nvSpPr>
        <p:spPr bwMode="auto">
          <a:xfrm>
            <a:off x="7772400" y="6248400"/>
            <a:ext cx="1219200" cy="476250"/>
          </a:xfrm>
          <a:prstGeom prst="rect">
            <a:avLst/>
          </a:prstGeom>
          <a:noFill/>
          <a:ln w="9525">
            <a:noFill/>
            <a:miter lim="800000"/>
            <a:headEnd/>
            <a:tailEnd/>
          </a:ln>
        </p:spPr>
        <p:txBody>
          <a:bodyPr/>
          <a:lstStyle/>
          <a:p>
            <a:pPr algn="r"/>
            <a:fld id="{7B582DCB-6628-4BC3-86A4-189959C8CBC2}" type="slidenum">
              <a:rPr lang="en-US" sz="1400">
                <a:solidFill>
                  <a:schemeClr val="tx1"/>
                </a:solidFill>
                <a:latin typeface="Arial" charset="0"/>
              </a:rPr>
              <a:pPr algn="r"/>
              <a:t>55</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hangingPunct="1"/>
            <a:r>
              <a:rPr lang="en-US" sz="3600" smtClean="0">
                <a:solidFill>
                  <a:schemeClr val="bg1"/>
                </a:solidFill>
                <a:latin typeface="Calibri" pitchFamily="34" charset="0"/>
                <a:ea typeface="ＭＳ Ｐゴシック" charset="-128"/>
              </a:rPr>
              <a:t>Moral of the Story</a:t>
            </a:r>
          </a:p>
        </p:txBody>
      </p:sp>
      <p:sp>
        <p:nvSpPr>
          <p:cNvPr id="58371" name="Content Placeholder 2"/>
          <p:cNvSpPr>
            <a:spLocks noGrp="1"/>
          </p:cNvSpPr>
          <p:nvPr>
            <p:ph idx="1"/>
          </p:nvPr>
        </p:nvSpPr>
        <p:spPr/>
        <p:txBody>
          <a:bodyPr/>
          <a:lstStyle/>
          <a:p>
            <a:pPr eaLnBrk="1" hangingPunct="1">
              <a:buFontTx/>
              <a:buNone/>
            </a:pPr>
            <a:r>
              <a:rPr lang="en-US" smtClean="0">
                <a:solidFill>
                  <a:schemeClr val="bg1"/>
                </a:solidFill>
                <a:ea typeface="ＭＳ Ｐゴシック" charset="-128"/>
              </a:rPr>
              <a:t>	We cannot get the capacity gains we need in NGOs without working together more and sharing commodity resources</a:t>
            </a:r>
          </a:p>
          <a:p>
            <a:pPr eaLnBrk="1" hangingPunct="1">
              <a:buFontTx/>
              <a:buNone/>
            </a:pPr>
            <a:endParaRPr lang="en-US" smtClean="0">
              <a:solidFill>
                <a:schemeClr val="bg1"/>
              </a:solidFill>
              <a:ea typeface="ＭＳ Ｐゴシック" charset="-128"/>
            </a:endParaRPr>
          </a:p>
          <a:p>
            <a:pPr eaLnBrk="1" hangingPunct="1">
              <a:buFontTx/>
              <a:buNone/>
            </a:pPr>
            <a:r>
              <a:rPr lang="en-US" smtClean="0">
                <a:solidFill>
                  <a:schemeClr val="bg1"/>
                </a:solidFill>
                <a:ea typeface="ＭＳ Ｐゴシック" charset="-128"/>
              </a:rPr>
              <a:t>	We cannot go it alone!</a:t>
            </a:r>
          </a:p>
        </p:txBody>
      </p:sp>
      <p:sp>
        <p:nvSpPr>
          <p:cNvPr id="58372" name="Slide Number Placeholder 4"/>
          <p:cNvSpPr>
            <a:spLocks noGrp="1"/>
          </p:cNvSpPr>
          <p:nvPr>
            <p:ph type="sldNum" sz="quarter" idx="10"/>
          </p:nvPr>
        </p:nvSpPr>
        <p:spPr>
          <a:noFill/>
        </p:spPr>
        <p:txBody>
          <a:bodyPr/>
          <a:lstStyle/>
          <a:p>
            <a:fld id="{A7D1911C-C0BD-433F-BC5D-F601041B3A93}" type="slidenum">
              <a:rPr lang="en-US">
                <a:solidFill>
                  <a:schemeClr val="bg1"/>
                </a:solidFill>
              </a:rPr>
              <a:pPr/>
              <a:t>56</a:t>
            </a:fld>
            <a:endParaRPr lang="en-US">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US" sz="3600" smtClean="0"/>
              <a:t>Session 1: Future of IT in Nonprofits</a:t>
            </a:r>
          </a:p>
        </p:txBody>
      </p:sp>
      <p:sp>
        <p:nvSpPr>
          <p:cNvPr id="59395" name="Content Placeholder 2"/>
          <p:cNvSpPr>
            <a:spLocks noGrp="1"/>
          </p:cNvSpPr>
          <p:nvPr>
            <p:ph idx="1"/>
          </p:nvPr>
        </p:nvSpPr>
        <p:spPr/>
        <p:txBody>
          <a:bodyPr/>
          <a:lstStyle/>
          <a:p>
            <a:pPr eaLnBrk="1" hangingPunct="1"/>
            <a:r>
              <a:rPr lang="en-US" smtClean="0"/>
              <a:t>Recognize the role of technology in moving missions forward</a:t>
            </a:r>
          </a:p>
          <a:p>
            <a:pPr eaLnBrk="1" hangingPunct="1"/>
            <a:r>
              <a:rPr lang="en-US" smtClean="0"/>
              <a:t>Use pyramid framework to strategically understand different roles of technology in organizations</a:t>
            </a:r>
          </a:p>
          <a:p>
            <a:pPr eaLnBrk="1" hangingPunct="1"/>
            <a:r>
              <a:rPr lang="en-US" smtClean="0"/>
              <a:t>Learn where to look for future trends before they disrupt you</a:t>
            </a:r>
          </a:p>
          <a:p>
            <a:pPr eaLnBrk="1" hangingPunct="1"/>
            <a:r>
              <a:rPr lang="en-US" smtClean="0"/>
              <a:t>Use the “discover and harvest approach” to discover and amplify pockets of innovation</a:t>
            </a:r>
          </a:p>
          <a:p>
            <a:pPr eaLnBrk="1" hangingPunct="1">
              <a:buFontTx/>
              <a:buNone/>
            </a:pPr>
            <a:endParaRPr lang="en-US" smtClean="0"/>
          </a:p>
        </p:txBody>
      </p:sp>
      <p:sp>
        <p:nvSpPr>
          <p:cNvPr id="59396" name="Slide Number Placeholder 3"/>
          <p:cNvSpPr>
            <a:spLocks noGrp="1"/>
          </p:cNvSpPr>
          <p:nvPr>
            <p:ph type="sldNum" sz="quarter" idx="10"/>
          </p:nvPr>
        </p:nvSpPr>
        <p:spPr>
          <a:xfrm>
            <a:off x="7543800" y="6248400"/>
            <a:ext cx="1219200" cy="476250"/>
          </a:xfrm>
          <a:noFill/>
        </p:spPr>
        <p:txBody>
          <a:bodyPr/>
          <a:lstStyle/>
          <a:p>
            <a:fld id="{27A5EC1C-71C3-41B9-8CA0-C7B8E068481B}"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pPr eaLnBrk="1" hangingPunct="1"/>
            <a:r>
              <a:rPr lang="en-US" smtClean="0">
                <a:ea typeface="ＭＳ Ｐゴシック" charset="-128"/>
              </a:rPr>
              <a:t>Further Reading</a:t>
            </a:r>
            <a:endParaRPr lang="en-US" sz="2800" i="1" smtClean="0">
              <a:ea typeface="ＭＳ Ｐゴシック" charset="-128"/>
            </a:endParaRPr>
          </a:p>
        </p:txBody>
      </p:sp>
      <p:sp>
        <p:nvSpPr>
          <p:cNvPr id="60419" name="Rectangle 3"/>
          <p:cNvSpPr>
            <a:spLocks noGrp="1"/>
          </p:cNvSpPr>
          <p:nvPr>
            <p:ph type="body" idx="1"/>
          </p:nvPr>
        </p:nvSpPr>
        <p:spPr>
          <a:xfrm>
            <a:off x="457200" y="1143000"/>
            <a:ext cx="8156575" cy="4565650"/>
          </a:xfrm>
        </p:spPr>
        <p:txBody>
          <a:bodyPr/>
          <a:lstStyle/>
          <a:p>
            <a:pPr eaLnBrk="1" hangingPunct="1"/>
            <a:r>
              <a:rPr lang="en-US" sz="2800" smtClean="0">
                <a:ea typeface="ＭＳ Ｐゴシック" charset="-128"/>
              </a:rPr>
              <a:t>Blogs:</a:t>
            </a:r>
            <a:r>
              <a:rPr lang="en-US" sz="2800" smtClean="0">
                <a:solidFill>
                  <a:srgbClr val="FF3300"/>
                </a:solidFill>
                <a:ea typeface="ＭＳ Ｐゴシック" charset="-128"/>
              </a:rPr>
              <a:t> </a:t>
            </a:r>
          </a:p>
          <a:p>
            <a:pPr eaLnBrk="1" hangingPunct="1">
              <a:buFontTx/>
              <a:buNone/>
            </a:pPr>
            <a:r>
              <a:rPr lang="en-US" sz="2800" smtClean="0">
                <a:solidFill>
                  <a:srgbClr val="FF3300"/>
                </a:solidFill>
                <a:ea typeface="ＭＳ Ｐゴシック" charset="-128"/>
              </a:rPr>
              <a:t>	</a:t>
            </a:r>
            <a:r>
              <a:rPr lang="en-US" sz="2400" smtClean="0">
                <a:solidFill>
                  <a:srgbClr val="FF3300"/>
                </a:solidFill>
                <a:ea typeface="ＭＳ Ｐゴシック" charset="-128"/>
                <a:hlinkClick r:id="rId3"/>
              </a:rPr>
              <a:t>http://eghapp.blogspot.com/</a:t>
            </a:r>
            <a:r>
              <a:rPr lang="en-US" sz="2400" smtClean="0">
                <a:solidFill>
                  <a:srgbClr val="FF3300"/>
                </a:solidFill>
                <a:ea typeface="ＭＳ Ｐゴシック" charset="-128"/>
              </a:rPr>
              <a:t> </a:t>
            </a:r>
          </a:p>
          <a:p>
            <a:pPr eaLnBrk="1" hangingPunct="1">
              <a:buFontTx/>
              <a:buNone/>
            </a:pPr>
            <a:r>
              <a:rPr lang="en-US" sz="2800" smtClean="0">
                <a:solidFill>
                  <a:srgbClr val="FF3300"/>
                </a:solidFill>
                <a:ea typeface="ＭＳ Ｐゴシック" charset="-128"/>
              </a:rPr>
              <a:t>	</a:t>
            </a:r>
            <a:r>
              <a:rPr lang="en-US" sz="2400" smtClean="0">
                <a:solidFill>
                  <a:srgbClr val="FF3300"/>
                </a:solidFill>
                <a:ea typeface="ＭＳ Ｐゴシック" charset="-128"/>
                <a:hlinkClick r:id="rId4"/>
              </a:rPr>
              <a:t>http://granger-happ.blogspot.com/</a:t>
            </a:r>
            <a:r>
              <a:rPr lang="en-US" sz="2400" smtClean="0">
                <a:solidFill>
                  <a:srgbClr val="FF3300"/>
                </a:solidFill>
                <a:ea typeface="ＭＳ Ｐゴシック" charset="-128"/>
              </a:rPr>
              <a:t>  </a:t>
            </a:r>
            <a:r>
              <a:rPr lang="en-US" sz="2000" i="1" smtClean="0">
                <a:solidFill>
                  <a:srgbClr val="FF3300"/>
                </a:solidFill>
                <a:ea typeface="ＭＳ Ｐゴシック" charset="-128"/>
              </a:rPr>
              <a:t>(Dartmouth Fellowship)</a:t>
            </a:r>
          </a:p>
          <a:p>
            <a:pPr eaLnBrk="1" hangingPunct="1"/>
            <a:r>
              <a:rPr lang="en-US" sz="2800" smtClean="0">
                <a:ea typeface="ＭＳ Ｐゴシック" charset="-128"/>
              </a:rPr>
              <a:t>Web site </a:t>
            </a:r>
            <a:r>
              <a:rPr lang="en-US" sz="2000" i="1" smtClean="0">
                <a:ea typeface="ＭＳ Ｐゴシック" charset="-128"/>
              </a:rPr>
              <a:t>(see the articles &amp; presentations link)</a:t>
            </a:r>
            <a:r>
              <a:rPr lang="en-US" sz="2800" smtClean="0">
                <a:ea typeface="ＭＳ Ｐゴシック" charset="-128"/>
              </a:rPr>
              <a:t> </a:t>
            </a:r>
            <a:r>
              <a:rPr lang="en-US" sz="2400" smtClean="0">
                <a:ea typeface="ＭＳ Ｐゴシック" charset="-128"/>
                <a:hlinkClick r:id="rId5"/>
              </a:rPr>
              <a:t>http://www.fairfieldreview.org/hpmd/EGHprofile.nsf</a:t>
            </a:r>
            <a:r>
              <a:rPr lang="en-US" sz="2400" smtClean="0">
                <a:ea typeface="ＭＳ Ｐゴシック" charset="-128"/>
              </a:rPr>
              <a:t> </a:t>
            </a:r>
          </a:p>
          <a:p>
            <a:pPr eaLnBrk="1" hangingPunct="1"/>
            <a:r>
              <a:rPr lang="en-US" sz="2800" smtClean="0">
                <a:ea typeface="ＭＳ Ｐゴシック" charset="-128"/>
              </a:rPr>
              <a:t>Email:  </a:t>
            </a:r>
            <a:r>
              <a:rPr lang="en-US" sz="2400" smtClean="0">
                <a:ea typeface="ＭＳ Ｐゴシック" charset="-128"/>
                <a:hlinkClick r:id="rId6"/>
              </a:rPr>
              <a:t>ehapp@ifrc.org</a:t>
            </a:r>
            <a:r>
              <a:rPr lang="en-US" sz="2400" smtClean="0">
                <a:ea typeface="ＭＳ Ｐゴシック" charset="-128"/>
              </a:rPr>
              <a:t> </a:t>
            </a:r>
          </a:p>
          <a:p>
            <a:pPr eaLnBrk="1" hangingPunct="1"/>
            <a:r>
              <a:rPr lang="en-US" sz="2800" smtClean="0">
                <a:ea typeface="ＭＳ Ｐゴシック" charset="-128"/>
              </a:rPr>
              <a:t>Twitter: </a:t>
            </a:r>
            <a:r>
              <a:rPr lang="en-US" sz="2400" u="sng" smtClean="0">
                <a:solidFill>
                  <a:srgbClr val="009999"/>
                </a:solidFill>
                <a:ea typeface="ＭＳ Ｐゴシック" charset="-128"/>
              </a:rPr>
              <a:t>@ehapp</a:t>
            </a:r>
            <a:r>
              <a:rPr lang="en-US" sz="2800" smtClean="0">
                <a:solidFill>
                  <a:srgbClr val="009999"/>
                </a:solidFill>
                <a:ea typeface="ＭＳ Ｐゴシック" charset="-128"/>
              </a:rPr>
              <a:t> </a:t>
            </a:r>
          </a:p>
          <a:p>
            <a:pPr eaLnBrk="1" hangingPunct="1"/>
            <a:r>
              <a:rPr lang="en-US" sz="2800" smtClean="0">
                <a:ea typeface="ＭＳ Ｐゴシック" charset="-128"/>
              </a:rPr>
              <a:t>And the book: </a:t>
            </a:r>
          </a:p>
          <a:p>
            <a:pPr eaLnBrk="1" hangingPunct="1">
              <a:buFontTx/>
              <a:buNone/>
            </a:pPr>
            <a:r>
              <a:rPr lang="en-US" sz="2400" smtClean="0">
                <a:ea typeface="ＭＳ Ｐゴシック" charset="-128"/>
              </a:rPr>
              <a:t>	</a:t>
            </a:r>
            <a:r>
              <a:rPr lang="en-US" sz="2400" u="sng" smtClean="0">
                <a:ea typeface="ＭＳ Ｐゴシック" charset="-128"/>
              </a:rPr>
              <a:t>Managing Technology to Meet Your Mission</a:t>
            </a:r>
            <a:r>
              <a:rPr lang="en-US" sz="2400" smtClean="0">
                <a:ea typeface="ＭＳ Ｐゴシック" charset="-128"/>
              </a:rPr>
              <a:t>, chap. 11.</a:t>
            </a:r>
          </a:p>
        </p:txBody>
      </p:sp>
      <p:sp>
        <p:nvSpPr>
          <p:cNvPr id="60420" name="Slide Number Placeholder 5"/>
          <p:cNvSpPr>
            <a:spLocks noGrp="1"/>
          </p:cNvSpPr>
          <p:nvPr>
            <p:ph type="sldNum" sz="quarter" idx="10"/>
          </p:nvPr>
        </p:nvSpPr>
        <p:spPr>
          <a:xfrm>
            <a:off x="6553200" y="6245225"/>
            <a:ext cx="2133600" cy="476250"/>
          </a:xfrm>
          <a:noFill/>
        </p:spPr>
        <p:txBody>
          <a:bodyPr/>
          <a:lstStyle/>
          <a:p>
            <a:fld id="{95F8740A-1BCA-49EB-BBB5-2C23E5931CDC}" type="slidenum">
              <a:rPr lang="en-US"/>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ctrTitle"/>
          </p:nvPr>
        </p:nvSpPr>
        <p:spPr/>
        <p:txBody>
          <a:bodyPr/>
          <a:lstStyle/>
          <a:p>
            <a:pPr eaLnBrk="1" hangingPunct="1"/>
            <a:r>
              <a:rPr lang="en-US" smtClean="0">
                <a:ea typeface="ＭＳ Ｐゴシック" charset="-128"/>
              </a:rPr>
              <a:t>Questions?</a:t>
            </a:r>
          </a:p>
        </p:txBody>
      </p:sp>
      <p:sp>
        <p:nvSpPr>
          <p:cNvPr id="61443" name="Rectangle 3"/>
          <p:cNvSpPr>
            <a:spLocks noGrp="1"/>
          </p:cNvSpPr>
          <p:nvPr>
            <p:ph type="subTitle" idx="1"/>
          </p:nvPr>
        </p:nvSpPr>
        <p:spPr/>
        <p:txBody>
          <a:bodyPr/>
          <a:lstStyle/>
          <a:p>
            <a:pPr eaLnBrk="1" hangingPunct="1"/>
            <a:r>
              <a:rPr lang="en-US" smtClean="0">
                <a:ea typeface="ＭＳ Ｐゴシック" charset="-128"/>
              </a:rPr>
              <a:t> </a:t>
            </a:r>
          </a:p>
        </p:txBody>
      </p:sp>
      <p:pic>
        <p:nvPicPr>
          <p:cNvPr id="61444"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r>
              <a:rPr lang="en-US" sz="4000" b="1" smtClean="0">
                <a:solidFill>
                  <a:srgbClr val="FF3300"/>
                </a:solidFill>
              </a:rPr>
              <a:t>What’s my destination?</a:t>
            </a:r>
          </a:p>
        </p:txBody>
      </p:sp>
      <p:sp>
        <p:nvSpPr>
          <p:cNvPr id="7171" name="Slide Number Placeholder 3"/>
          <p:cNvSpPr>
            <a:spLocks noGrp="1"/>
          </p:cNvSpPr>
          <p:nvPr>
            <p:ph type="sldNum" sz="quarter" idx="10"/>
          </p:nvPr>
        </p:nvSpPr>
        <p:spPr>
          <a:noFill/>
        </p:spPr>
        <p:txBody>
          <a:bodyPr/>
          <a:lstStyle/>
          <a:p>
            <a:fld id="{9C5F2C08-B6F3-4FA1-A942-B6DDCBDED5DE}" type="slidenum">
              <a:rPr lang="en-US"/>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pPr eaLnBrk="1" hangingPunct="1"/>
            <a:r>
              <a:rPr lang="en-US" smtClean="0"/>
              <a:t>Appendices</a:t>
            </a:r>
          </a:p>
        </p:txBody>
      </p:sp>
      <p:sp>
        <p:nvSpPr>
          <p:cNvPr id="62467" name="Slide Number Placeholder 2"/>
          <p:cNvSpPr>
            <a:spLocks noGrp="1"/>
          </p:cNvSpPr>
          <p:nvPr>
            <p:ph type="sldNum" sz="quarter" idx="10"/>
          </p:nvPr>
        </p:nvSpPr>
        <p:spPr>
          <a:noFill/>
        </p:spPr>
        <p:txBody>
          <a:bodyPr/>
          <a:lstStyle/>
          <a:p>
            <a:fld id="{99ECFBD1-ED29-4338-8BE8-DCD7FFEF60DA}" type="slidenum">
              <a:rPr lang="en-US"/>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0"/>
            <a:ext cx="8686800" cy="838200"/>
          </a:xfrm>
        </p:spPr>
        <p:txBody>
          <a:bodyPr/>
          <a:lstStyle/>
          <a:p>
            <a:pPr eaLnBrk="1" hangingPunct="1"/>
            <a:r>
              <a:rPr lang="en-US" sz="3000" smtClean="0"/>
              <a:t>Key Questions We Cannot Yet Answer In Nonprofits</a:t>
            </a:r>
          </a:p>
        </p:txBody>
      </p:sp>
      <p:sp>
        <p:nvSpPr>
          <p:cNvPr id="63491"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mtClean="0"/>
              <a:t>How can we seamlessly operate disconnected?</a:t>
            </a:r>
          </a:p>
          <a:p>
            <a:pPr marL="609600" indent="-609600" eaLnBrk="1" hangingPunct="1">
              <a:lnSpc>
                <a:spcPct val="90000"/>
              </a:lnSpc>
              <a:buFontTx/>
              <a:buAutoNum type="arabicPeriod"/>
            </a:pPr>
            <a:r>
              <a:rPr lang="en-US" smtClean="0"/>
              <a:t>How do we co-</a:t>
            </a:r>
            <a:r>
              <a:rPr lang="en-US" u="sng" smtClean="0"/>
              <a:t>operate</a:t>
            </a:r>
            <a:r>
              <a:rPr lang="en-US" smtClean="0"/>
              <a:t> with technology partners? </a:t>
            </a:r>
            <a:r>
              <a:rPr lang="en-US" sz="2800" smtClean="0"/>
              <a:t>(i.e., shared services)</a:t>
            </a:r>
          </a:p>
          <a:p>
            <a:pPr marL="609600" indent="-609600" eaLnBrk="1" hangingPunct="1">
              <a:lnSpc>
                <a:spcPct val="90000"/>
              </a:lnSpc>
              <a:buFontTx/>
              <a:buAutoNum type="arabicPeriod"/>
            </a:pPr>
            <a:r>
              <a:rPr lang="en-US" smtClean="0"/>
              <a:t>How can we deliver programs in new ways with technology? </a:t>
            </a:r>
            <a:r>
              <a:rPr lang="en-US" sz="2800" smtClean="0"/>
              <a:t>(changing the delivery model)</a:t>
            </a:r>
            <a:endParaRPr lang="en-US" smtClean="0"/>
          </a:p>
          <a:p>
            <a:pPr marL="609600" indent="-609600" eaLnBrk="1" hangingPunct="1">
              <a:lnSpc>
                <a:spcPct val="90000"/>
              </a:lnSpc>
              <a:buFontTx/>
              <a:buAutoNum type="arabicPeriod"/>
            </a:pPr>
            <a:r>
              <a:rPr lang="en-US" smtClean="0"/>
              <a:t>What is the portfolio of basic phone-based applications that works in the field?</a:t>
            </a:r>
          </a:p>
          <a:p>
            <a:pPr marL="609600" indent="-609600" eaLnBrk="1" hangingPunct="1">
              <a:lnSpc>
                <a:spcPct val="90000"/>
              </a:lnSpc>
              <a:buFontTx/>
              <a:buAutoNum type="arabicPeriod"/>
            </a:pPr>
            <a:r>
              <a:rPr lang="en-US" smtClean="0"/>
              <a:t>What is the portfolio of bite-sized operating applications that works in an underfunded HQ business model?</a:t>
            </a:r>
          </a:p>
        </p:txBody>
      </p:sp>
      <p:sp>
        <p:nvSpPr>
          <p:cNvPr id="63492" name="Slide Number Placeholder 3"/>
          <p:cNvSpPr>
            <a:spLocks noGrp="1"/>
          </p:cNvSpPr>
          <p:nvPr>
            <p:ph type="sldNum" sz="quarter" idx="10"/>
          </p:nvPr>
        </p:nvSpPr>
        <p:spPr>
          <a:noFill/>
        </p:spPr>
        <p:txBody>
          <a:bodyPr/>
          <a:lstStyle/>
          <a:p>
            <a:fld id="{8B1D7B07-DF26-4319-9460-01102DE4CF57}" type="slidenum">
              <a:rPr lang="en-US"/>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 Triad of IT Drivers</a:t>
            </a:r>
          </a:p>
        </p:txBody>
      </p:sp>
      <p:sp>
        <p:nvSpPr>
          <p:cNvPr id="64515" name="AutoShape 3"/>
          <p:cNvSpPr>
            <a:spLocks noChangeArrowheads="1"/>
          </p:cNvSpPr>
          <p:nvPr/>
        </p:nvSpPr>
        <p:spPr bwMode="auto">
          <a:xfrm>
            <a:off x="2590800" y="4648200"/>
            <a:ext cx="3810000" cy="2133600"/>
          </a:xfrm>
          <a:prstGeom prst="upArrow">
            <a:avLst>
              <a:gd name="adj1" fmla="val 50000"/>
              <a:gd name="adj2" fmla="val 25000"/>
            </a:avLst>
          </a:prstGeom>
          <a:noFill/>
          <a:ln w="12700" algn="ctr">
            <a:solidFill>
              <a:schemeClr val="tx1"/>
            </a:solidFill>
            <a:miter lim="800000"/>
            <a:headEnd/>
            <a:tailEnd/>
          </a:ln>
        </p:spPr>
        <p:txBody>
          <a:bodyPr wrap="none" anchor="ctr"/>
          <a:lstStyle/>
          <a:p>
            <a:endParaRPr lang="en-US"/>
          </a:p>
        </p:txBody>
      </p:sp>
      <p:sp>
        <p:nvSpPr>
          <p:cNvPr id="64516" name="Text Box 4"/>
          <p:cNvSpPr txBox="1">
            <a:spLocks noChangeArrowheads="1"/>
          </p:cNvSpPr>
          <p:nvPr/>
        </p:nvSpPr>
        <p:spPr bwMode="auto">
          <a:xfrm>
            <a:off x="3543300" y="5068888"/>
            <a:ext cx="1914525" cy="1006475"/>
          </a:xfrm>
          <a:prstGeom prst="rect">
            <a:avLst/>
          </a:prstGeom>
          <a:noFill/>
          <a:ln w="9525" algn="ctr">
            <a:noFill/>
            <a:miter lim="800000"/>
            <a:headEnd/>
            <a:tailEnd/>
          </a:ln>
        </p:spPr>
        <p:txBody>
          <a:bodyPr wrap="none">
            <a:spAutoFit/>
          </a:bodyPr>
          <a:lstStyle/>
          <a:p>
            <a:pPr algn="ctr"/>
            <a:r>
              <a:rPr lang="en-US" sz="2400">
                <a:solidFill>
                  <a:srgbClr val="FF3300"/>
                </a:solidFill>
              </a:rPr>
              <a:t>Moore’s Law</a:t>
            </a:r>
          </a:p>
          <a:p>
            <a:pPr algn="ctr"/>
            <a:r>
              <a:rPr lang="en-US" sz="1800">
                <a:solidFill>
                  <a:srgbClr val="FF3300"/>
                </a:solidFill>
              </a:rPr>
              <a:t>CPUs double </a:t>
            </a:r>
          </a:p>
          <a:p>
            <a:pPr algn="ctr"/>
            <a:r>
              <a:rPr lang="en-US" sz="1800">
                <a:solidFill>
                  <a:srgbClr val="FF3300"/>
                </a:solidFill>
              </a:rPr>
              <a:t>every 18 months</a:t>
            </a:r>
          </a:p>
        </p:txBody>
      </p:sp>
      <p:sp>
        <p:nvSpPr>
          <p:cNvPr id="64517" name="AutoShape 5"/>
          <p:cNvSpPr>
            <a:spLocks noChangeArrowheads="1"/>
          </p:cNvSpPr>
          <p:nvPr/>
        </p:nvSpPr>
        <p:spPr bwMode="auto">
          <a:xfrm>
            <a:off x="990600" y="2438400"/>
            <a:ext cx="7010400" cy="2895600"/>
          </a:xfrm>
          <a:prstGeom prst="leftRightArrow">
            <a:avLst>
              <a:gd name="adj1" fmla="val 50000"/>
              <a:gd name="adj2" fmla="val 48421"/>
            </a:avLst>
          </a:prstGeom>
          <a:noFill/>
          <a:ln w="12700" algn="ctr">
            <a:solidFill>
              <a:schemeClr val="tx1"/>
            </a:solidFill>
            <a:miter lim="800000"/>
            <a:headEnd/>
            <a:tailEnd/>
          </a:ln>
        </p:spPr>
        <p:txBody>
          <a:bodyPr wrap="none" anchor="ctr"/>
          <a:lstStyle/>
          <a:p>
            <a:pPr algn="ctr"/>
            <a:endParaRPr lang="en-US"/>
          </a:p>
        </p:txBody>
      </p:sp>
      <p:sp>
        <p:nvSpPr>
          <p:cNvPr id="64518" name="Text Box 6"/>
          <p:cNvSpPr txBox="1">
            <a:spLocks noChangeArrowheads="1"/>
          </p:cNvSpPr>
          <p:nvPr/>
        </p:nvSpPr>
        <p:spPr bwMode="auto">
          <a:xfrm>
            <a:off x="1524000" y="3459163"/>
            <a:ext cx="5981700" cy="731837"/>
          </a:xfrm>
          <a:prstGeom prst="rect">
            <a:avLst/>
          </a:prstGeom>
          <a:noFill/>
          <a:ln w="9525" algn="ctr">
            <a:noFill/>
            <a:miter lim="800000"/>
            <a:headEnd/>
            <a:tailEnd/>
          </a:ln>
        </p:spPr>
        <p:txBody>
          <a:bodyPr wrap="none">
            <a:spAutoFit/>
          </a:bodyPr>
          <a:lstStyle/>
          <a:p>
            <a:pPr algn="ctr"/>
            <a:r>
              <a:rPr lang="en-US" sz="2400">
                <a:solidFill>
                  <a:srgbClr val="008000"/>
                </a:solidFill>
              </a:rPr>
              <a:t>Nielsen’s Law</a:t>
            </a:r>
          </a:p>
          <a:p>
            <a:pPr algn="ctr"/>
            <a:r>
              <a:rPr lang="en-US" sz="1800">
                <a:solidFill>
                  <a:srgbClr val="008000"/>
                </a:solidFill>
              </a:rPr>
              <a:t>high-end user's connection speed grows by 50% per year</a:t>
            </a:r>
          </a:p>
        </p:txBody>
      </p:sp>
      <p:sp>
        <p:nvSpPr>
          <p:cNvPr id="64519" name="AutoShape 7"/>
          <p:cNvSpPr>
            <a:spLocks noChangeArrowheads="1"/>
          </p:cNvSpPr>
          <p:nvPr/>
        </p:nvSpPr>
        <p:spPr bwMode="auto">
          <a:xfrm>
            <a:off x="914400" y="990600"/>
            <a:ext cx="7315200" cy="2133600"/>
          </a:xfrm>
          <a:custGeom>
            <a:avLst/>
            <a:gdLst>
              <a:gd name="T0" fmla="*/ 7315200 w 21600"/>
              <a:gd name="T1" fmla="*/ 1066800 h 21600"/>
              <a:gd name="T2" fmla="*/ 3657600 w 21600"/>
              <a:gd name="T3" fmla="*/ 2133600 h 21600"/>
              <a:gd name="T4" fmla="*/ 0 w 21600"/>
              <a:gd name="T5" fmla="*/ 1066800 h 21600"/>
              <a:gd name="T6" fmla="*/ 3657600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noFill/>
          <a:ln w="12700" algn="ctr">
            <a:solidFill>
              <a:schemeClr val="tx1"/>
            </a:solidFill>
            <a:miter lim="800000"/>
            <a:headEnd/>
            <a:tailEnd/>
          </a:ln>
        </p:spPr>
        <p:txBody>
          <a:bodyPr wrap="none" anchor="ctr"/>
          <a:lstStyle/>
          <a:p>
            <a:endParaRPr lang="en-US"/>
          </a:p>
        </p:txBody>
      </p:sp>
      <p:sp>
        <p:nvSpPr>
          <p:cNvPr id="64520" name="Text Box 8"/>
          <p:cNvSpPr txBox="1">
            <a:spLocks noChangeArrowheads="1"/>
          </p:cNvSpPr>
          <p:nvPr/>
        </p:nvSpPr>
        <p:spPr bwMode="auto">
          <a:xfrm>
            <a:off x="2790825" y="1600200"/>
            <a:ext cx="3446463" cy="731838"/>
          </a:xfrm>
          <a:prstGeom prst="rect">
            <a:avLst/>
          </a:prstGeom>
          <a:noFill/>
          <a:ln w="9525" algn="ctr">
            <a:noFill/>
            <a:miter lim="800000"/>
            <a:headEnd/>
            <a:tailEnd/>
          </a:ln>
        </p:spPr>
        <p:txBody>
          <a:bodyPr wrap="none">
            <a:spAutoFit/>
          </a:bodyPr>
          <a:lstStyle/>
          <a:p>
            <a:pPr algn="ctr"/>
            <a:r>
              <a:rPr lang="en-US" sz="2400">
                <a:solidFill>
                  <a:srgbClr val="0000FF"/>
                </a:solidFill>
              </a:rPr>
              <a:t>Metcalf’s Law</a:t>
            </a:r>
          </a:p>
          <a:p>
            <a:pPr algn="ctr"/>
            <a:r>
              <a:rPr lang="en-US" sz="1800">
                <a:solidFill>
                  <a:srgbClr val="0000FF"/>
                </a:solidFill>
              </a:rPr>
              <a:t>the network effect is exponential</a:t>
            </a:r>
          </a:p>
        </p:txBody>
      </p:sp>
      <p:sp>
        <p:nvSpPr>
          <p:cNvPr id="64521" name="Slide Number Placeholder 8"/>
          <p:cNvSpPr>
            <a:spLocks noGrp="1"/>
          </p:cNvSpPr>
          <p:nvPr>
            <p:ph type="sldNum" sz="quarter" idx="10"/>
          </p:nvPr>
        </p:nvSpPr>
        <p:spPr>
          <a:noFill/>
        </p:spPr>
        <p:txBody>
          <a:bodyPr/>
          <a:lstStyle/>
          <a:p>
            <a:fld id="{59A5831F-925D-4CFF-A620-45DB05914B92}" type="slidenum">
              <a:rPr lang="en-US"/>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pic>
        <p:nvPicPr>
          <p:cNvPr id="65539" name="Picture 3" descr="Manila 010"/>
          <p:cNvPicPr>
            <a:picLocks noChangeAspect="1" noChangeArrowheads="1"/>
          </p:cNvPicPr>
          <p:nvPr/>
        </p:nvPicPr>
        <p:blipFill>
          <a:blip r:embed="rId3" cstate="print"/>
          <a:srcRect/>
          <a:stretch>
            <a:fillRect/>
          </a:stretch>
        </p:blipFill>
        <p:spPr bwMode="auto">
          <a:xfrm>
            <a:off x="161925" y="152400"/>
            <a:ext cx="8829675" cy="6621463"/>
          </a:xfrm>
          <a:prstGeom prst="rect">
            <a:avLst/>
          </a:prstGeom>
          <a:noFill/>
          <a:ln w="9525">
            <a:noFill/>
            <a:miter lim="800000"/>
            <a:headEnd/>
            <a:tailEnd/>
          </a:ln>
        </p:spPr>
      </p:pic>
      <p:sp>
        <p:nvSpPr>
          <p:cNvPr id="65540" name="Slide Number Placeholder 3"/>
          <p:cNvSpPr>
            <a:spLocks noGrp="1"/>
          </p:cNvSpPr>
          <p:nvPr>
            <p:ph type="sldNum" sz="quarter" idx="10"/>
          </p:nvPr>
        </p:nvSpPr>
        <p:spPr>
          <a:noFill/>
        </p:spPr>
        <p:txBody>
          <a:bodyPr/>
          <a:lstStyle/>
          <a:p>
            <a:fld id="{1E737205-B65C-4D94-89B8-4469649FEDF4}" type="slidenum">
              <a:rPr lang="en-US"/>
              <a:pPr/>
              <a:t>63</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76200"/>
            <a:ext cx="9220200" cy="914400"/>
          </a:xfrm>
        </p:spPr>
        <p:txBody>
          <a:bodyPr/>
          <a:lstStyle/>
          <a:p>
            <a:pPr algn="ctr" eaLnBrk="1" hangingPunct="1"/>
            <a:r>
              <a:rPr lang="en-US" sz="2800" b="1" smtClean="0">
                <a:ea typeface="ＭＳ Ｐゴシック" charset="-128"/>
              </a:rPr>
              <a:t>NGO IT Strategy: </a:t>
            </a:r>
            <a:r>
              <a:rPr lang="en-US" sz="2400" b="1" smtClean="0">
                <a:ea typeface="ＭＳ Ｐゴシック" charset="-128"/>
              </a:rPr>
              <a:t>Moving the Agenda Up the Pyramid</a:t>
            </a:r>
          </a:p>
        </p:txBody>
      </p:sp>
      <p:sp>
        <p:nvSpPr>
          <p:cNvPr id="8195"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8196"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t>Increasing Impact for Beneficiaries</a:t>
            </a:r>
          </a:p>
        </p:txBody>
      </p:sp>
      <p:sp>
        <p:nvSpPr>
          <p:cNvPr id="8197"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8198"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8199"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8200"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8201" name="AcnBodyText_ID_307217"/>
          <p:cNvSpPr>
            <a:spLocks noChangeArrowheads="1"/>
          </p:cNvSpPr>
          <p:nvPr>
            <p:custDataLst>
              <p:tags r:id="rId2"/>
            </p:custDataLst>
          </p:nvPr>
        </p:nvSpPr>
        <p:spPr bwMode="gray">
          <a:xfrm>
            <a:off x="3321050" y="5029200"/>
            <a:ext cx="2084388" cy="490538"/>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solidFill>
                  <a:schemeClr val="tx1"/>
                </a:solidFill>
              </a:rPr>
              <a:t>FOUNDATIONAL</a:t>
            </a:r>
          </a:p>
          <a:p>
            <a:pPr marL="342900" indent="-342900" algn="ctr" eaLnBrk="0" hangingPunct="0">
              <a:spcBef>
                <a:spcPct val="20000"/>
              </a:spcBef>
            </a:pPr>
            <a:r>
              <a:rPr lang="en-US" sz="1400" b="1">
                <a:solidFill>
                  <a:schemeClr val="tx1"/>
                </a:solidFill>
              </a:rPr>
              <a:t>“Keeping the Lights On”</a:t>
            </a:r>
          </a:p>
        </p:txBody>
      </p:sp>
      <p:sp>
        <p:nvSpPr>
          <p:cNvPr id="8202" name="AcnBodyText_ID_307217"/>
          <p:cNvSpPr>
            <a:spLocks noChangeArrowheads="1"/>
          </p:cNvSpPr>
          <p:nvPr>
            <p:custDataLst>
              <p:tags r:id="rId3"/>
            </p:custDataLst>
          </p:nvPr>
        </p:nvSpPr>
        <p:spPr bwMode="gray">
          <a:xfrm>
            <a:off x="3041650" y="4176713"/>
            <a:ext cx="2692400" cy="474662"/>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solidFill>
                  <a:schemeClr val="tx1"/>
                </a:solidFill>
              </a:rPr>
              <a:t>OPERATIONAL</a:t>
            </a:r>
          </a:p>
          <a:p>
            <a:pPr marL="342900" indent="-342900" algn="ctr" eaLnBrk="0" hangingPunct="0">
              <a:spcBef>
                <a:spcPct val="20000"/>
              </a:spcBef>
            </a:pPr>
            <a:r>
              <a:rPr lang="en-US" sz="1400" b="1">
                <a:solidFill>
                  <a:schemeClr val="tx1"/>
                </a:solidFill>
              </a:rPr>
              <a:t>“Helping the Organization Run”</a:t>
            </a:r>
          </a:p>
        </p:txBody>
      </p:sp>
      <p:sp>
        <p:nvSpPr>
          <p:cNvPr id="8203" name="AcnBodyText_ID_307217"/>
          <p:cNvSpPr>
            <a:spLocks noChangeArrowheads="1"/>
          </p:cNvSpPr>
          <p:nvPr>
            <p:custDataLst>
              <p:tags r:id="rId4"/>
            </p:custDataLst>
          </p:nvPr>
        </p:nvSpPr>
        <p:spPr bwMode="gray">
          <a:xfrm>
            <a:off x="3017838" y="3263900"/>
            <a:ext cx="2693987" cy="4746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solidFill>
                  <a:schemeClr val="tx1"/>
                </a:solidFill>
              </a:rPr>
              <a:t>PROGRAM</a:t>
            </a:r>
          </a:p>
          <a:p>
            <a:pPr marL="342900" indent="-342900" algn="ctr" eaLnBrk="0" hangingPunct="0">
              <a:spcBef>
                <a:spcPct val="20000"/>
              </a:spcBef>
            </a:pPr>
            <a:r>
              <a:rPr lang="en-US" sz="1400" b="1">
                <a:solidFill>
                  <a:schemeClr val="tx1"/>
                </a:solidFill>
              </a:rPr>
              <a:t>“Improving Program Delivery”</a:t>
            </a:r>
          </a:p>
        </p:txBody>
      </p:sp>
      <p:sp>
        <p:nvSpPr>
          <p:cNvPr id="8204" name="AcnBodyText_ID_307217"/>
          <p:cNvSpPr>
            <a:spLocks noChangeArrowheads="1"/>
          </p:cNvSpPr>
          <p:nvPr>
            <p:custDataLst>
              <p:tags r:id="rId5"/>
            </p:custDataLst>
          </p:nvPr>
        </p:nvSpPr>
        <p:spPr bwMode="gray">
          <a:xfrm>
            <a:off x="3040063" y="2427288"/>
            <a:ext cx="2693987" cy="4746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solidFill>
                  <a:schemeClr val="tx1"/>
                </a:solidFill>
              </a:rPr>
              <a:t>BENEFICIARY</a:t>
            </a:r>
          </a:p>
          <a:p>
            <a:pPr marL="342900" indent="-342900" algn="ctr" eaLnBrk="0" hangingPunct="0">
              <a:spcBef>
                <a:spcPct val="20000"/>
              </a:spcBef>
            </a:pPr>
            <a:r>
              <a:rPr lang="en-US" sz="1400" b="1">
                <a:solidFill>
                  <a:schemeClr val="tx1"/>
                </a:solidFill>
              </a:rPr>
              <a:t>“Differentiating”</a:t>
            </a:r>
          </a:p>
        </p:txBody>
      </p:sp>
      <p:sp>
        <p:nvSpPr>
          <p:cNvPr id="8205"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endParaRPr lang="en-US">
              <a:solidFill>
                <a:schemeClr val="tx1"/>
              </a:solidFill>
            </a:endParaRPr>
          </a:p>
        </p:txBody>
      </p:sp>
      <p:sp>
        <p:nvSpPr>
          <p:cNvPr id="8206"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8207" name="AcnBodyText_ID_531484"/>
          <p:cNvSpPr>
            <a:spLocks noChangeArrowheads="1"/>
          </p:cNvSpPr>
          <p:nvPr>
            <p:custDataLst>
              <p:tags r:id="rId6"/>
            </p:custDataLst>
          </p:nvPr>
        </p:nvSpPr>
        <p:spPr bwMode="gray">
          <a:xfrm>
            <a:off x="1146175" y="4359275"/>
            <a:ext cx="704850" cy="215900"/>
          </a:xfrm>
          <a:prstGeom prst="rect">
            <a:avLst/>
          </a:prstGeom>
          <a:noFill/>
          <a:ln w="12700">
            <a:noFill/>
            <a:miter lim="800000"/>
            <a:headEnd/>
            <a:tailEnd/>
          </a:ln>
        </p:spPr>
        <p:txBody>
          <a:bodyPr wrap="none" lIns="0" tIns="0" rIns="0" bIns="0">
            <a:spAutoFit/>
          </a:bodyPr>
          <a:lstStyle/>
          <a:p>
            <a:pPr marL="342900" indent="-342900" eaLnBrk="0" hangingPunct="0">
              <a:spcBef>
                <a:spcPct val="20000"/>
              </a:spcBef>
            </a:pPr>
            <a:r>
              <a:rPr lang="en-US" sz="1400" b="1">
                <a:solidFill>
                  <a:schemeClr val="tx1"/>
                </a:solidFill>
              </a:rPr>
              <a:t>Efficient</a:t>
            </a:r>
          </a:p>
        </p:txBody>
      </p:sp>
      <p:sp>
        <p:nvSpPr>
          <p:cNvPr id="8208" name="AcnBodyText_ID_531484"/>
          <p:cNvSpPr>
            <a:spLocks noChangeArrowheads="1"/>
          </p:cNvSpPr>
          <p:nvPr>
            <p:custDataLst>
              <p:tags r:id="rId7"/>
            </p:custDataLst>
          </p:nvPr>
        </p:nvSpPr>
        <p:spPr bwMode="gray">
          <a:xfrm>
            <a:off x="2081213" y="2241550"/>
            <a:ext cx="1216025" cy="430213"/>
          </a:xfrm>
          <a:prstGeom prst="rect">
            <a:avLst/>
          </a:prstGeom>
          <a:noFill/>
          <a:ln w="12700">
            <a:noFill/>
            <a:miter lim="800000"/>
            <a:headEnd/>
            <a:tailEnd/>
          </a:ln>
        </p:spPr>
        <p:txBody>
          <a:bodyPr lIns="0" tIns="0" rIns="0" bIns="0">
            <a:spAutoFit/>
          </a:bodyPr>
          <a:lstStyle/>
          <a:p>
            <a:pPr eaLnBrk="0" hangingPunct="0">
              <a:spcBef>
                <a:spcPct val="20000"/>
              </a:spcBef>
            </a:pPr>
            <a:r>
              <a:rPr lang="en-US" sz="1400" b="1">
                <a:solidFill>
                  <a:schemeClr val="tx1"/>
                </a:solidFill>
              </a:rPr>
              <a:t>Competitive </a:t>
            </a:r>
            <a:br>
              <a:rPr lang="en-US" sz="1400" b="1">
                <a:solidFill>
                  <a:schemeClr val="tx1"/>
                </a:solidFill>
              </a:rPr>
            </a:br>
            <a:r>
              <a:rPr lang="en-US" sz="1400" b="1">
                <a:solidFill>
                  <a:schemeClr val="tx1"/>
                </a:solidFill>
              </a:rPr>
              <a:t>or Leading</a:t>
            </a:r>
          </a:p>
        </p:txBody>
      </p:sp>
      <p:sp>
        <p:nvSpPr>
          <p:cNvPr id="8209" name="AcnBodyText_ID_531484"/>
          <p:cNvSpPr>
            <a:spLocks noChangeArrowheads="1"/>
          </p:cNvSpPr>
          <p:nvPr>
            <p:custDataLst>
              <p:tags r:id="rId8"/>
            </p:custDataLst>
          </p:nvPr>
        </p:nvSpPr>
        <p:spPr bwMode="gray">
          <a:xfrm>
            <a:off x="7175500" y="4572000"/>
            <a:ext cx="1435100" cy="541338"/>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solidFill>
                  <a:srgbClr val="0000FF"/>
                </a:solidFill>
              </a:rPr>
              <a:t>Donor &amp; HQ</a:t>
            </a:r>
          </a:p>
          <a:p>
            <a:pPr marL="342900" indent="-342900" eaLnBrk="0" hangingPunct="0">
              <a:spcBef>
                <a:spcPct val="20000"/>
              </a:spcBef>
            </a:pPr>
            <a:r>
              <a:rPr lang="en-US" sz="1600" b="1">
                <a:solidFill>
                  <a:srgbClr val="0000FF"/>
                </a:solidFill>
              </a:rPr>
              <a:t> Facing</a:t>
            </a:r>
          </a:p>
        </p:txBody>
      </p:sp>
      <p:sp>
        <p:nvSpPr>
          <p:cNvPr id="8210" name="AcnBodyText_ID_531484"/>
          <p:cNvSpPr>
            <a:spLocks noChangeArrowheads="1"/>
          </p:cNvSpPr>
          <p:nvPr>
            <p:custDataLst>
              <p:tags r:id="rId9"/>
            </p:custDataLst>
          </p:nvPr>
        </p:nvSpPr>
        <p:spPr bwMode="gray">
          <a:xfrm>
            <a:off x="6099175" y="2622550"/>
            <a:ext cx="1597025" cy="492125"/>
          </a:xfrm>
          <a:prstGeom prst="rect">
            <a:avLst/>
          </a:prstGeom>
          <a:noFill/>
          <a:ln w="12700">
            <a:noFill/>
            <a:miter lim="800000"/>
            <a:headEnd/>
            <a:tailEnd/>
          </a:ln>
        </p:spPr>
        <p:txBody>
          <a:bodyPr lIns="0" tIns="0" rIns="0" bIns="0">
            <a:spAutoFit/>
          </a:bodyPr>
          <a:lstStyle/>
          <a:p>
            <a:pPr eaLnBrk="0" hangingPunct="0">
              <a:spcBef>
                <a:spcPct val="20000"/>
              </a:spcBef>
            </a:pPr>
            <a:r>
              <a:rPr lang="en-US" sz="1600" b="1">
                <a:solidFill>
                  <a:srgbClr val="FF0000"/>
                </a:solidFill>
              </a:rPr>
              <a:t>Beneficiary &amp; Field Facing</a:t>
            </a:r>
          </a:p>
        </p:txBody>
      </p:sp>
      <p:sp>
        <p:nvSpPr>
          <p:cNvPr id="8211" name="Slide Number Placeholder 5"/>
          <p:cNvSpPr>
            <a:spLocks noGrp="1"/>
          </p:cNvSpPr>
          <p:nvPr>
            <p:ph type="sldNum" sz="quarter" idx="10"/>
          </p:nvPr>
        </p:nvSpPr>
        <p:spPr>
          <a:xfrm>
            <a:off x="5791200" y="6229350"/>
            <a:ext cx="2895600" cy="476250"/>
          </a:xfrm>
          <a:noFill/>
        </p:spPr>
        <p:txBody>
          <a:bodyPr/>
          <a:lstStyle/>
          <a:p>
            <a:fld id="{7601B66B-72A4-46F2-9A9F-CC47370069AD}" type="slidenum">
              <a:rPr lang="en-US"/>
              <a:pPr/>
              <a:t>7</a:t>
            </a:fld>
            <a:endParaRPr lang="en-US"/>
          </a:p>
        </p:txBody>
      </p:sp>
      <p:sp>
        <p:nvSpPr>
          <p:cNvPr id="8212" name="Slide Number Placeholder 3"/>
          <p:cNvSpPr txBox="1">
            <a:spLocks noGrp="1"/>
          </p:cNvSpPr>
          <p:nvPr/>
        </p:nvSpPr>
        <p:spPr bwMode="auto">
          <a:xfrm>
            <a:off x="7772400" y="6248400"/>
            <a:ext cx="1219200" cy="476250"/>
          </a:xfrm>
          <a:prstGeom prst="rect">
            <a:avLst/>
          </a:prstGeom>
          <a:noFill/>
          <a:ln w="9525">
            <a:noFill/>
            <a:miter lim="800000"/>
            <a:headEnd/>
            <a:tailEnd/>
          </a:ln>
        </p:spPr>
        <p:txBody>
          <a:bodyPr/>
          <a:lstStyle/>
          <a:p>
            <a:pPr algn="r"/>
            <a:fld id="{AD81D6C0-148A-4F66-A781-7EC01A9565D5}" type="slidenum">
              <a:rPr lang="en-US" sz="1400">
                <a:solidFill>
                  <a:schemeClr val="tx1"/>
                </a:solidFill>
                <a:latin typeface="Arial" charset="0"/>
              </a:rPr>
              <a:pPr algn="r"/>
              <a:t>7</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5867400" y="6229350"/>
            <a:ext cx="2895600" cy="476250"/>
          </a:xfrm>
          <a:noFill/>
        </p:spPr>
        <p:txBody>
          <a:bodyPr/>
          <a:lstStyle/>
          <a:p>
            <a:fld id="{1A665EC1-719A-4D43-B94A-2BE01C91E5F8}" type="slidenum">
              <a:rPr lang="en-US"/>
              <a:pPr/>
              <a:t>8</a:t>
            </a:fld>
            <a:endParaRPr lang="en-US"/>
          </a:p>
        </p:txBody>
      </p:sp>
      <p:sp>
        <p:nvSpPr>
          <p:cNvPr id="9219" name="Rectangle 2"/>
          <p:cNvSpPr>
            <a:spLocks noGrp="1" noChangeArrowheads="1"/>
          </p:cNvSpPr>
          <p:nvPr>
            <p:ph type="title"/>
          </p:nvPr>
        </p:nvSpPr>
        <p:spPr>
          <a:xfrm>
            <a:off x="381000" y="228600"/>
            <a:ext cx="8534400" cy="533400"/>
          </a:xfrm>
        </p:spPr>
        <p:txBody>
          <a:bodyPr/>
          <a:lstStyle/>
          <a:p>
            <a:pPr algn="ctr" eaLnBrk="1" hangingPunct="1"/>
            <a:r>
              <a:rPr lang="en-US" smtClean="0"/>
              <a:t>Technology is a Key to Building Capacity</a:t>
            </a:r>
          </a:p>
        </p:txBody>
      </p:sp>
      <p:sp>
        <p:nvSpPr>
          <p:cNvPr id="9220" name="Rectangle 3"/>
          <p:cNvSpPr>
            <a:spLocks noChangeArrowheads="1"/>
          </p:cNvSpPr>
          <p:nvPr/>
        </p:nvSpPr>
        <p:spPr bwMode="auto">
          <a:xfrm>
            <a:off x="2544763" y="996950"/>
            <a:ext cx="3992562" cy="7143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More Effective Impact</a:t>
            </a:r>
          </a:p>
          <a:p>
            <a:pPr algn="ctr" eaLnBrk="0" hangingPunct="0"/>
            <a:r>
              <a:rPr lang="en-US" sz="2000" b="1" i="1">
                <a:solidFill>
                  <a:schemeClr val="tx1"/>
                </a:solidFill>
                <a:latin typeface="Arial" charset="0"/>
              </a:rPr>
              <a:t>At Greater Scale</a:t>
            </a:r>
            <a:endParaRPr lang="en-US" sz="2000" b="1">
              <a:solidFill>
                <a:schemeClr val="tx1"/>
              </a:solidFill>
              <a:latin typeface="Arial" charset="0"/>
            </a:endParaRPr>
          </a:p>
        </p:txBody>
      </p:sp>
      <p:sp>
        <p:nvSpPr>
          <p:cNvPr id="9221" name="Rectangle 4"/>
          <p:cNvSpPr>
            <a:spLocks noChangeArrowheads="1"/>
          </p:cNvSpPr>
          <p:nvPr/>
        </p:nvSpPr>
        <p:spPr bwMode="auto">
          <a:xfrm>
            <a:off x="715963" y="22161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Effective, Efficient, Scalable Programs</a:t>
            </a:r>
            <a:endParaRPr lang="en-US" sz="2000" b="1">
              <a:solidFill>
                <a:schemeClr val="tx1"/>
              </a:solidFill>
              <a:latin typeface="Arial" charset="0"/>
            </a:endParaRPr>
          </a:p>
        </p:txBody>
      </p:sp>
      <p:sp>
        <p:nvSpPr>
          <p:cNvPr id="9222" name="AutoShape 5"/>
          <p:cNvSpPr>
            <a:spLocks noChangeArrowheads="1"/>
          </p:cNvSpPr>
          <p:nvPr/>
        </p:nvSpPr>
        <p:spPr bwMode="auto">
          <a:xfrm>
            <a:off x="4318000" y="17653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3" name="AutoShape 6"/>
          <p:cNvSpPr>
            <a:spLocks noChangeArrowheads="1"/>
          </p:cNvSpPr>
          <p:nvPr/>
        </p:nvSpPr>
        <p:spPr bwMode="auto">
          <a:xfrm>
            <a:off x="10922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4" name="AutoShape 7"/>
          <p:cNvSpPr>
            <a:spLocks noChangeArrowheads="1"/>
          </p:cNvSpPr>
          <p:nvPr/>
        </p:nvSpPr>
        <p:spPr bwMode="auto">
          <a:xfrm>
            <a:off x="21336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5" name="AutoShape 8"/>
          <p:cNvSpPr>
            <a:spLocks noChangeArrowheads="1"/>
          </p:cNvSpPr>
          <p:nvPr/>
        </p:nvSpPr>
        <p:spPr bwMode="auto">
          <a:xfrm>
            <a:off x="54229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6" name="AutoShape 9"/>
          <p:cNvSpPr>
            <a:spLocks noChangeArrowheads="1"/>
          </p:cNvSpPr>
          <p:nvPr/>
        </p:nvSpPr>
        <p:spPr bwMode="auto">
          <a:xfrm>
            <a:off x="64770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7" name="AutoShape 10"/>
          <p:cNvSpPr>
            <a:spLocks noChangeArrowheads="1"/>
          </p:cNvSpPr>
          <p:nvPr/>
        </p:nvSpPr>
        <p:spPr bwMode="auto">
          <a:xfrm>
            <a:off x="75438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8" name="Rectangle 11"/>
          <p:cNvSpPr>
            <a:spLocks noChangeArrowheads="1"/>
          </p:cNvSpPr>
          <p:nvPr/>
        </p:nvSpPr>
        <p:spPr bwMode="auto">
          <a:xfrm rot="-5400000">
            <a:off x="334170" y="39552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Hiring</a:t>
            </a:r>
            <a:endParaRPr lang="en-US" sz="2000" b="1">
              <a:solidFill>
                <a:schemeClr val="tx1"/>
              </a:solidFill>
              <a:latin typeface="Arial" charset="0"/>
            </a:endParaRPr>
          </a:p>
        </p:txBody>
      </p:sp>
      <p:sp>
        <p:nvSpPr>
          <p:cNvPr id="9229" name="Rectangle 12"/>
          <p:cNvSpPr>
            <a:spLocks noChangeArrowheads="1"/>
          </p:cNvSpPr>
          <p:nvPr/>
        </p:nvSpPr>
        <p:spPr bwMode="auto">
          <a:xfrm rot="-5400000">
            <a:off x="1369220" y="3961606"/>
            <a:ext cx="19478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Training</a:t>
            </a:r>
            <a:endParaRPr lang="en-US" sz="2000" b="1">
              <a:solidFill>
                <a:schemeClr val="tx1"/>
              </a:solidFill>
              <a:latin typeface="Arial" charset="0"/>
            </a:endParaRPr>
          </a:p>
        </p:txBody>
      </p:sp>
      <p:sp>
        <p:nvSpPr>
          <p:cNvPr id="9230" name="Rectangle 13"/>
          <p:cNvSpPr>
            <a:spLocks noChangeArrowheads="1"/>
          </p:cNvSpPr>
          <p:nvPr/>
        </p:nvSpPr>
        <p:spPr bwMode="auto">
          <a:xfrm rot="-5400000">
            <a:off x="4664870" y="4009231"/>
            <a:ext cx="19351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Tools</a:t>
            </a:r>
            <a:endParaRPr lang="en-US" sz="2000" b="1">
              <a:solidFill>
                <a:schemeClr val="tx1"/>
              </a:solidFill>
              <a:latin typeface="Arial" charset="0"/>
            </a:endParaRPr>
          </a:p>
        </p:txBody>
      </p:sp>
      <p:sp>
        <p:nvSpPr>
          <p:cNvPr id="9231" name="Rectangle 14"/>
          <p:cNvSpPr>
            <a:spLocks noChangeArrowheads="1"/>
          </p:cNvSpPr>
          <p:nvPr/>
        </p:nvSpPr>
        <p:spPr bwMode="auto">
          <a:xfrm rot="-5400000">
            <a:off x="57126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Processes</a:t>
            </a:r>
            <a:endParaRPr lang="en-US" sz="2000" b="1">
              <a:solidFill>
                <a:schemeClr val="tx1"/>
              </a:solidFill>
              <a:latin typeface="Arial" charset="0"/>
            </a:endParaRPr>
          </a:p>
        </p:txBody>
      </p:sp>
      <p:sp>
        <p:nvSpPr>
          <p:cNvPr id="9232" name="Rectangle 15"/>
          <p:cNvSpPr>
            <a:spLocks noChangeArrowheads="1"/>
          </p:cNvSpPr>
          <p:nvPr/>
        </p:nvSpPr>
        <p:spPr bwMode="auto">
          <a:xfrm rot="-5400000">
            <a:off x="67921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Standards</a:t>
            </a:r>
            <a:endParaRPr lang="en-US" sz="2000" b="1">
              <a:solidFill>
                <a:schemeClr val="tx1"/>
              </a:solidFill>
              <a:latin typeface="Arial" charset="0"/>
            </a:endParaRPr>
          </a:p>
        </p:txBody>
      </p:sp>
      <p:sp>
        <p:nvSpPr>
          <p:cNvPr id="9233" name="Rectangle 16"/>
          <p:cNvSpPr>
            <a:spLocks noChangeArrowheads="1"/>
          </p:cNvSpPr>
          <p:nvPr/>
        </p:nvSpPr>
        <p:spPr bwMode="auto">
          <a:xfrm>
            <a:off x="677863" y="57213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Funding Support</a:t>
            </a:r>
            <a:endParaRPr lang="en-US" sz="2000" b="1">
              <a:solidFill>
                <a:schemeClr val="tx1"/>
              </a:solidFill>
              <a:latin typeface="Arial" charset="0"/>
            </a:endParaRPr>
          </a:p>
        </p:txBody>
      </p:sp>
      <p:sp>
        <p:nvSpPr>
          <p:cNvPr id="9234" name="AutoShape 17"/>
          <p:cNvSpPr>
            <a:spLocks/>
          </p:cNvSpPr>
          <p:nvPr/>
        </p:nvSpPr>
        <p:spPr bwMode="auto">
          <a:xfrm rot="5400000">
            <a:off x="6623050" y="3752850"/>
            <a:ext cx="330200" cy="3136900"/>
          </a:xfrm>
          <a:prstGeom prst="rightBrace">
            <a:avLst>
              <a:gd name="adj1" fmla="val 791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9235" name="Text Box 18"/>
          <p:cNvSpPr txBox="1">
            <a:spLocks noChangeArrowheads="1"/>
          </p:cNvSpPr>
          <p:nvPr/>
        </p:nvSpPr>
        <p:spPr bwMode="auto">
          <a:xfrm>
            <a:off x="5867400" y="5440363"/>
            <a:ext cx="1828800" cy="338137"/>
          </a:xfrm>
          <a:prstGeom prst="rect">
            <a:avLst/>
          </a:prstGeom>
          <a:noFill/>
          <a:ln w="12700">
            <a:noFill/>
            <a:miter lim="800000"/>
            <a:headEnd type="none" w="sm" len="sm"/>
            <a:tailEnd type="none" w="sm" len="sm"/>
          </a:ln>
        </p:spPr>
        <p:txBody>
          <a:bodyPr>
            <a:spAutoFit/>
          </a:bodyPr>
          <a:lstStyle/>
          <a:p>
            <a:pPr algn="ctr" eaLnBrk="0" hangingPunct="0"/>
            <a:r>
              <a:rPr lang="en-US" sz="1600" b="1" i="1">
                <a:solidFill>
                  <a:srgbClr val="FF0000"/>
                </a:solidFill>
                <a:latin typeface="Arial" charset="0"/>
              </a:rPr>
              <a:t>Systems Impact</a:t>
            </a:r>
          </a:p>
        </p:txBody>
      </p:sp>
      <p:sp>
        <p:nvSpPr>
          <p:cNvPr id="9236" name="AutoShape 19"/>
          <p:cNvSpPr>
            <a:spLocks noChangeArrowheads="1"/>
          </p:cNvSpPr>
          <p:nvPr/>
        </p:nvSpPr>
        <p:spPr bwMode="auto">
          <a:xfrm>
            <a:off x="3200400" y="27178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7" name="Rectangle 20"/>
          <p:cNvSpPr>
            <a:spLocks noChangeArrowheads="1"/>
          </p:cNvSpPr>
          <p:nvPr/>
        </p:nvSpPr>
        <p:spPr bwMode="auto">
          <a:xfrm rot="-5400000">
            <a:off x="2442370" y="39679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Partnering</a:t>
            </a:r>
            <a:endParaRPr lang="en-US" sz="2000" b="1">
              <a:solidFill>
                <a:schemeClr val="tx1"/>
              </a:solidFill>
              <a:latin typeface="Arial" charset="0"/>
            </a:endParaRPr>
          </a:p>
        </p:txBody>
      </p:sp>
      <p:sp>
        <p:nvSpPr>
          <p:cNvPr id="9238" name="AutoShape 21"/>
          <p:cNvSpPr>
            <a:spLocks noChangeArrowheads="1"/>
          </p:cNvSpPr>
          <p:nvPr/>
        </p:nvSpPr>
        <p:spPr bwMode="auto">
          <a:xfrm>
            <a:off x="43434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9" name="Rectangle 22"/>
          <p:cNvSpPr>
            <a:spLocks noChangeArrowheads="1"/>
          </p:cNvSpPr>
          <p:nvPr/>
        </p:nvSpPr>
        <p:spPr bwMode="auto">
          <a:xfrm rot="-5400000">
            <a:off x="3585370" y="4006056"/>
            <a:ext cx="19351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Advocacy</a:t>
            </a:r>
            <a:endParaRPr lang="en-US" sz="20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a:xfrm>
            <a:off x="5791200" y="6305550"/>
            <a:ext cx="2895600" cy="476250"/>
          </a:xfrm>
          <a:noFill/>
        </p:spPr>
        <p:txBody>
          <a:bodyPr/>
          <a:lstStyle/>
          <a:p>
            <a:fld id="{6FAD0234-2987-4DBA-9A26-6A7FFDAD01C3}" type="slidenum">
              <a:rPr lang="en-US"/>
              <a:pPr/>
              <a:t>9</a:t>
            </a:fld>
            <a:endParaRPr lang="en-US"/>
          </a:p>
        </p:txBody>
      </p:sp>
      <p:sp>
        <p:nvSpPr>
          <p:cNvPr id="10243" name="Rectangle 4"/>
          <p:cNvSpPr>
            <a:spLocks noGrp="1" noChangeArrowheads="1"/>
          </p:cNvSpPr>
          <p:nvPr>
            <p:ph type="title" idx="4294967295"/>
          </p:nvPr>
        </p:nvSpPr>
        <p:spPr>
          <a:xfrm>
            <a:off x="228600" y="-76200"/>
            <a:ext cx="8686800" cy="914400"/>
          </a:xfrm>
        </p:spPr>
        <p:txBody>
          <a:bodyPr/>
          <a:lstStyle/>
          <a:p>
            <a:pPr algn="ctr" eaLnBrk="1" hangingPunct="1"/>
            <a:r>
              <a:rPr lang="en-US" smtClean="0">
                <a:ea typeface="ＭＳ Ｐゴシック" charset="-128"/>
              </a:rPr>
              <a:t>The Problem: NGOs invest a fifth of corp. IT</a:t>
            </a:r>
          </a:p>
        </p:txBody>
      </p:sp>
      <p:pic>
        <p:nvPicPr>
          <p:cNvPr id="32772" name="Picture 9"/>
          <p:cNvPicPr>
            <a:picLocks noChangeAspect="1" noChangeArrowheads="1"/>
          </p:cNvPicPr>
          <p:nvPr/>
        </p:nvPicPr>
        <p:blipFill>
          <a:blip r:embed="rId3" cstate="print"/>
          <a:srcRect/>
          <a:stretch>
            <a:fillRect/>
          </a:stretch>
        </p:blipFill>
        <p:spPr bwMode="auto">
          <a:xfrm>
            <a:off x="457200" y="838200"/>
            <a:ext cx="7194550" cy="5478463"/>
          </a:xfrm>
          <a:prstGeom prst="rect">
            <a:avLst/>
          </a:prstGeom>
          <a:noFill/>
          <a:ln w="9525" algn="ctr">
            <a:noFill/>
            <a:miter lim="800000"/>
            <a:headEnd/>
            <a:tailEnd/>
          </a:ln>
        </p:spPr>
      </p:pic>
      <p:sp>
        <p:nvSpPr>
          <p:cNvPr id="32773" name="AutoShape 10"/>
          <p:cNvSpPr>
            <a:spLocks/>
          </p:cNvSpPr>
          <p:nvPr/>
        </p:nvSpPr>
        <p:spPr bwMode="auto">
          <a:xfrm>
            <a:off x="3733800" y="4572000"/>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4" name="AutoShape 11"/>
          <p:cNvSpPr>
            <a:spLocks/>
          </p:cNvSpPr>
          <p:nvPr/>
        </p:nvSpPr>
        <p:spPr bwMode="auto">
          <a:xfrm>
            <a:off x="5562600" y="2133600"/>
            <a:ext cx="381000" cy="2438400"/>
          </a:xfrm>
          <a:prstGeom prst="leftBrace">
            <a:avLst>
              <a:gd name="adj1" fmla="val 62489"/>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5" name="Text Box 12"/>
          <p:cNvSpPr txBox="1">
            <a:spLocks noChangeArrowheads="1"/>
          </p:cNvSpPr>
          <p:nvPr/>
        </p:nvSpPr>
        <p:spPr bwMode="auto">
          <a:xfrm>
            <a:off x="4876800" y="3200400"/>
            <a:ext cx="523875" cy="457200"/>
          </a:xfrm>
          <a:prstGeom prst="rect">
            <a:avLst/>
          </a:prstGeom>
          <a:noFill/>
          <a:ln w="9525" algn="ctr">
            <a:noFill/>
            <a:miter lim="800000"/>
            <a:headEnd/>
            <a:tailEnd/>
          </a:ln>
        </p:spPr>
        <p:txBody>
          <a:bodyPr wrap="none">
            <a:spAutoFit/>
          </a:bodyPr>
          <a:lstStyle/>
          <a:p>
            <a:r>
              <a:rPr lang="en-US" b="1">
                <a:solidFill>
                  <a:srgbClr val="FF3300"/>
                </a:solidFill>
              </a:rPr>
              <a:t>5x</a:t>
            </a:r>
          </a:p>
        </p:txBody>
      </p:sp>
      <p:sp>
        <p:nvSpPr>
          <p:cNvPr id="32776" name="Text Box 13"/>
          <p:cNvSpPr txBox="1">
            <a:spLocks noChangeArrowheads="1"/>
          </p:cNvSpPr>
          <p:nvPr/>
        </p:nvSpPr>
        <p:spPr bwMode="auto">
          <a:xfrm>
            <a:off x="3200400" y="4572000"/>
            <a:ext cx="523875" cy="457200"/>
          </a:xfrm>
          <a:prstGeom prst="rect">
            <a:avLst/>
          </a:prstGeom>
          <a:noFill/>
          <a:ln w="9525" algn="ctr">
            <a:noFill/>
            <a:miter lim="800000"/>
            <a:headEnd/>
            <a:tailEnd/>
          </a:ln>
        </p:spPr>
        <p:txBody>
          <a:bodyPr wrap="none">
            <a:spAutoFit/>
          </a:bodyPr>
          <a:lstStyle/>
          <a:p>
            <a:r>
              <a:rPr lang="en-US" b="1">
                <a:solidFill>
                  <a:srgbClr val="FF3300"/>
                </a:solidFill>
              </a:rPr>
              <a:t>4x</a:t>
            </a:r>
          </a:p>
        </p:txBody>
      </p:sp>
      <p:sp>
        <p:nvSpPr>
          <p:cNvPr id="32777" name="AutoShape 14"/>
          <p:cNvSpPr>
            <a:spLocks/>
          </p:cNvSpPr>
          <p:nvPr/>
        </p:nvSpPr>
        <p:spPr bwMode="auto">
          <a:xfrm>
            <a:off x="7086600" y="2133600"/>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8" name="Text Box 15"/>
          <p:cNvSpPr txBox="1">
            <a:spLocks noChangeArrowheads="1"/>
          </p:cNvSpPr>
          <p:nvPr/>
        </p:nvSpPr>
        <p:spPr bwMode="auto">
          <a:xfrm>
            <a:off x="7696200" y="3276600"/>
            <a:ext cx="693738" cy="457200"/>
          </a:xfrm>
          <a:prstGeom prst="rect">
            <a:avLst/>
          </a:prstGeom>
          <a:noFill/>
          <a:ln w="9525" algn="ctr">
            <a:noFill/>
            <a:miter lim="800000"/>
            <a:headEnd/>
            <a:tailEnd/>
          </a:ln>
        </p:spPr>
        <p:txBody>
          <a:bodyPr wrap="none">
            <a:spAutoFit/>
          </a:bodyPr>
          <a:lstStyle/>
          <a:p>
            <a:r>
              <a:rPr lang="en-US" b="1">
                <a:solidFill>
                  <a:srgbClr val="FF3300"/>
                </a:solidFill>
              </a:rPr>
              <a:t>18x</a:t>
            </a:r>
          </a:p>
        </p:txBody>
      </p:sp>
      <p:sp>
        <p:nvSpPr>
          <p:cNvPr id="10251" name="Slide Number Placeholder 3"/>
          <p:cNvSpPr txBox="1">
            <a:spLocks/>
          </p:cNvSpPr>
          <p:nvPr/>
        </p:nvSpPr>
        <p:spPr bwMode="auto">
          <a:xfrm>
            <a:off x="7772400" y="6248400"/>
            <a:ext cx="1219200" cy="476250"/>
          </a:xfrm>
          <a:prstGeom prst="rect">
            <a:avLst/>
          </a:prstGeom>
          <a:noFill/>
          <a:ln w="9525">
            <a:noFill/>
            <a:miter lim="800000"/>
            <a:headEnd/>
            <a:tailEnd/>
          </a:ln>
        </p:spPr>
        <p:txBody>
          <a:bodyPr/>
          <a:lstStyle/>
          <a:p>
            <a:pPr algn="r"/>
            <a:fld id="{77B1169B-471D-4093-9455-63A45522FBAC}" type="slidenum">
              <a:rPr lang="en-US" sz="1400">
                <a:solidFill>
                  <a:schemeClr val="tx1"/>
                </a:solidFill>
                <a:latin typeface="Arial" charset="0"/>
              </a:rPr>
              <a:pPr algn="r"/>
              <a:t>9</a:t>
            </a:fld>
            <a:endParaRPr lang="en-US" sz="140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ppt_x"/>
                                          </p:val>
                                        </p:tav>
                                        <p:tav tm="100000">
                                          <p:val>
                                            <p:strVal val="#ppt_x"/>
                                          </p:val>
                                        </p:tav>
                                      </p:tavLst>
                                    </p:anim>
                                    <p:anim calcmode="lin" valueType="num">
                                      <p:cBhvr additive="base">
                                        <p:cTn id="14" dur="500" fill="hold"/>
                                        <p:tgtEl>
                                          <p:spTgt spid="3277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500" fill="hold"/>
                                        <p:tgtEl>
                                          <p:spTgt spid="32775"/>
                                        </p:tgtEl>
                                        <p:attrNameLst>
                                          <p:attrName>ppt_x</p:attrName>
                                        </p:attrNameLst>
                                      </p:cBhvr>
                                      <p:tavLst>
                                        <p:tav tm="0">
                                          <p:val>
                                            <p:strVal val="#ppt_x"/>
                                          </p:val>
                                        </p:tav>
                                        <p:tav tm="100000">
                                          <p:val>
                                            <p:strVal val="#ppt_x"/>
                                          </p:val>
                                        </p:tav>
                                      </p:tavLst>
                                    </p:anim>
                                    <p:anim calcmode="lin" valueType="num">
                                      <p:cBhvr additive="base">
                                        <p:cTn id="18" dur="500" fill="hold"/>
                                        <p:tgtEl>
                                          <p:spTgt spid="3277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2778"/>
                                        </p:tgtEl>
                                        <p:attrNameLst>
                                          <p:attrName>style.visibility</p:attrName>
                                        </p:attrNameLst>
                                      </p:cBhvr>
                                      <p:to>
                                        <p:strVal val="visible"/>
                                      </p:to>
                                    </p:set>
                                    <p:anim calcmode="lin" valueType="num">
                                      <p:cBhvr additive="base">
                                        <p:cTn id="23" dur="500" fill="hold"/>
                                        <p:tgtEl>
                                          <p:spTgt spid="32778"/>
                                        </p:tgtEl>
                                        <p:attrNameLst>
                                          <p:attrName>ppt_x</p:attrName>
                                        </p:attrNameLst>
                                      </p:cBhvr>
                                      <p:tavLst>
                                        <p:tav tm="0">
                                          <p:val>
                                            <p:strVal val="#ppt_x"/>
                                          </p:val>
                                        </p:tav>
                                        <p:tav tm="100000">
                                          <p:val>
                                            <p:strVal val="#ppt_x"/>
                                          </p:val>
                                        </p:tav>
                                      </p:tavLst>
                                    </p:anim>
                                    <p:anim calcmode="lin" valueType="num">
                                      <p:cBhvr additive="base">
                                        <p:cTn id="24" dur="500" fill="hold"/>
                                        <p:tgtEl>
                                          <p:spTgt spid="3277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2777"/>
                                        </p:tgtEl>
                                        <p:attrNameLst>
                                          <p:attrName>style.visibility</p:attrName>
                                        </p:attrNameLst>
                                      </p:cBhvr>
                                      <p:to>
                                        <p:strVal val="visible"/>
                                      </p:to>
                                    </p:set>
                                    <p:anim calcmode="lin" valueType="num">
                                      <p:cBhvr additive="base">
                                        <p:cTn id="27" dur="500" fill="hold"/>
                                        <p:tgtEl>
                                          <p:spTgt spid="32777"/>
                                        </p:tgtEl>
                                        <p:attrNameLst>
                                          <p:attrName>ppt_x</p:attrName>
                                        </p:attrNameLst>
                                      </p:cBhvr>
                                      <p:tavLst>
                                        <p:tav tm="0">
                                          <p:val>
                                            <p:strVal val="#ppt_x"/>
                                          </p:val>
                                        </p:tav>
                                        <p:tav tm="100000">
                                          <p:val>
                                            <p:strVal val="#ppt_x"/>
                                          </p:val>
                                        </p:tav>
                                      </p:tavLst>
                                    </p:anim>
                                    <p:anim calcmode="lin" valueType="num">
                                      <p:cBhvr additive="base">
                                        <p:cTn id="28" dur="500" fill="hold"/>
                                        <p:tgtEl>
                                          <p:spTgt spid="3277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776"/>
                                        </p:tgtEl>
                                        <p:attrNameLst>
                                          <p:attrName>style.visibility</p:attrName>
                                        </p:attrNameLst>
                                      </p:cBhvr>
                                      <p:to>
                                        <p:strVal val="visible"/>
                                      </p:to>
                                    </p:set>
                                    <p:anim calcmode="lin" valueType="num">
                                      <p:cBhvr additive="base">
                                        <p:cTn id="33" dur="500" fill="hold"/>
                                        <p:tgtEl>
                                          <p:spTgt spid="32776"/>
                                        </p:tgtEl>
                                        <p:attrNameLst>
                                          <p:attrName>ppt_x</p:attrName>
                                        </p:attrNameLst>
                                      </p:cBhvr>
                                      <p:tavLst>
                                        <p:tav tm="0">
                                          <p:val>
                                            <p:strVal val="#ppt_x"/>
                                          </p:val>
                                        </p:tav>
                                        <p:tav tm="100000">
                                          <p:val>
                                            <p:strVal val="#ppt_x"/>
                                          </p:val>
                                        </p:tav>
                                      </p:tavLst>
                                    </p:anim>
                                    <p:anim calcmode="lin" valueType="num">
                                      <p:cBhvr additive="base">
                                        <p:cTn id="34" dur="500" fill="hold"/>
                                        <p:tgtEl>
                                          <p:spTgt spid="3277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3"/>
                                        </p:tgtEl>
                                        <p:attrNameLst>
                                          <p:attrName>style.visibility</p:attrName>
                                        </p:attrNameLst>
                                      </p:cBhvr>
                                      <p:to>
                                        <p:strVal val="visible"/>
                                      </p:to>
                                    </p:set>
                                    <p:anim calcmode="lin" valueType="num">
                                      <p:cBhvr additive="base">
                                        <p:cTn id="37" dur="500" fill="hold"/>
                                        <p:tgtEl>
                                          <p:spTgt spid="32773"/>
                                        </p:tgtEl>
                                        <p:attrNameLst>
                                          <p:attrName>ppt_x</p:attrName>
                                        </p:attrNameLst>
                                      </p:cBhvr>
                                      <p:tavLst>
                                        <p:tav tm="0">
                                          <p:val>
                                            <p:strVal val="#ppt_x"/>
                                          </p:val>
                                        </p:tav>
                                        <p:tav tm="100000">
                                          <p:val>
                                            <p:strVal val="#ppt_x"/>
                                          </p:val>
                                        </p:tav>
                                      </p:tavLst>
                                    </p:anim>
                                    <p:anim calcmode="lin" valueType="num">
                                      <p:cBhvr additive="base">
                                        <p:cTn id="3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p:bldP spid="32776" grpId="0"/>
      <p:bldP spid="32777" grpId="0" animBg="1"/>
      <p:bldP spid="32778" grpId="0"/>
    </p:bld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0.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3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STC-Large Heading">
  <a:themeElements>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C-Large Heading">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Gill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GillSans" pitchFamily="34" charset="0"/>
          </a:defRPr>
        </a:defPPr>
      </a:lstStyle>
    </a:lnDef>
  </a:objectDefaults>
  <a:extraClrSchemeLst>
    <a:extraClrScheme>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C-Large Head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C-Large Head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C-Large Head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C-Large Head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C-Large Head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C-Large Head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C-Large Head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C-Large Head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C-Large Head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C-Large Head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C-Large Head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C-Large Heading">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2107</TotalTime>
  <Words>2676</Words>
  <Application>Microsoft Office PowerPoint</Application>
  <PresentationFormat>On-screen Show (4:3)</PresentationFormat>
  <Paragraphs>488</Paragraphs>
  <Slides>63</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GillSans</vt:lpstr>
      <vt:lpstr>Arial</vt:lpstr>
      <vt:lpstr>Gill Sans MT</vt:lpstr>
      <vt:lpstr>Calibri</vt:lpstr>
      <vt:lpstr>Wingdings</vt:lpstr>
      <vt:lpstr>ＭＳ Ｐゴシック</vt:lpstr>
      <vt:lpstr>Times New Roman</vt:lpstr>
      <vt:lpstr>STC-Large Heading</vt:lpstr>
      <vt:lpstr>Slide 1</vt:lpstr>
      <vt:lpstr>Turning the Pyramid Upside Down  The Impact and Future of Technology in Nonprofits</vt:lpstr>
      <vt:lpstr>Session 1: Future of IT in Nonprofits</vt:lpstr>
      <vt:lpstr>I.  Some Strategic Context</vt:lpstr>
      <vt:lpstr>Slide 5</vt:lpstr>
      <vt:lpstr>Slide 6</vt:lpstr>
      <vt:lpstr>NGO IT Strategy: Moving the Agenda Up the Pyramid</vt:lpstr>
      <vt:lpstr>Technology is a Key to Building Capacity</vt:lpstr>
      <vt:lpstr>The Problem: NGOs invest a fifth of corp. IT</vt:lpstr>
      <vt:lpstr>Closing the Productivity Gap: A New Calculus</vt:lpstr>
      <vt:lpstr>Leveling the NGO - Corp IT Playing Field</vt:lpstr>
      <vt:lpstr>Non Profit IT Departments Can’t Play the Odds</vt:lpstr>
      <vt:lpstr>Key Conclusion: we can’t do it alone</vt:lpstr>
      <vt:lpstr>Keeping the Lights-On is Irrelevant</vt:lpstr>
      <vt:lpstr>We Need to Push the Pyramid at Both Ends</vt:lpstr>
      <vt:lpstr> Advice from a Hockey Legend</vt:lpstr>
      <vt:lpstr>II.  Looking to the Future – Part 1</vt:lpstr>
      <vt:lpstr> It’s More about Practices than Forecasts</vt:lpstr>
      <vt:lpstr>Who is Your Leading Indicator?</vt:lpstr>
      <vt:lpstr> </vt:lpstr>
      <vt:lpstr>The Uncultured Project</vt:lpstr>
      <vt:lpstr>Turning 3 things upside down</vt:lpstr>
      <vt:lpstr>Some Potential Disruptive Themes</vt:lpstr>
      <vt:lpstr>The Sometimes Connected Internet</vt:lpstr>
      <vt:lpstr>What’s your software platform?</vt:lpstr>
      <vt:lpstr>Peters Law of Proximity</vt:lpstr>
      <vt:lpstr>The New Collaboration</vt:lpstr>
      <vt:lpstr>The Innovation Mutual Fund</vt:lpstr>
      <vt:lpstr>Toward Relevant IT – A Manifesto</vt:lpstr>
      <vt:lpstr>Six questions for Nonprofit Leaders   </vt:lpstr>
      <vt:lpstr>A Fundamental Law of Disruption</vt:lpstr>
      <vt:lpstr>For the rest of the world, this is the Internet</vt:lpstr>
      <vt:lpstr>III.  Looking to the Future – Part 2</vt:lpstr>
      <vt:lpstr>A metaphor to ponder</vt:lpstr>
      <vt:lpstr>Manet’s Luncheon on the Grass, 1863</vt:lpstr>
      <vt:lpstr>Picasso’s Luncheon on the Grass (after Manet), 1961</vt:lpstr>
      <vt:lpstr>Picasso on technology?</vt:lpstr>
      <vt:lpstr>Everything Old is New </vt:lpstr>
      <vt:lpstr>IV.  Discover and Harvest</vt:lpstr>
      <vt:lpstr>For The Da Vinci Code Fans</vt:lpstr>
      <vt:lpstr>Where should we look for innovation and ideas?</vt:lpstr>
      <vt:lpstr>Discover and Harvest</vt:lpstr>
      <vt:lpstr>Slide 43</vt:lpstr>
      <vt:lpstr>Discover and Harvest has a number of benefits</vt:lpstr>
      <vt:lpstr>Why Don’t We See More D&amp;H Approaches? </vt:lpstr>
      <vt:lpstr>How to take a “discover and harvest” approach </vt:lpstr>
      <vt:lpstr>Four Areas of Up-side Down Impact</vt:lpstr>
      <vt:lpstr>Bottoms-up Knowledge Management</vt:lpstr>
      <vt:lpstr>The Leadership Of Emerging Countries</vt:lpstr>
      <vt:lpstr>External Collaboration Driving the Internal Agenda</vt:lpstr>
      <vt:lpstr>The New Collaboration</vt:lpstr>
      <vt:lpstr>Children As Forecasters</vt:lpstr>
      <vt:lpstr>Remember: Who is Your Leading Indicator?</vt:lpstr>
      <vt:lpstr> </vt:lpstr>
      <vt:lpstr>Stuck?</vt:lpstr>
      <vt:lpstr>Moral of the Story</vt:lpstr>
      <vt:lpstr>Session 1: Future of IT in Nonprofits</vt:lpstr>
      <vt:lpstr>Further Reading</vt:lpstr>
      <vt:lpstr>Questions?</vt:lpstr>
      <vt:lpstr>Appendices</vt:lpstr>
      <vt:lpstr>Key Questions We Cannot Yet Answer In Nonprofits</vt:lpstr>
      <vt:lpstr>A Triad of IT Drivers</vt:lpstr>
      <vt:lpstr>Slide 63</vt:lpstr>
    </vt:vector>
  </TitlesOfParts>
  <Company>Save The Children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Granger-Happ</dc:creator>
  <cp:lastModifiedBy>Edward G. Happ</cp:lastModifiedBy>
  <cp:revision>42</cp:revision>
  <dcterms:created xsi:type="dcterms:W3CDTF">2009-03-27T06:03:00Z</dcterms:created>
  <dcterms:modified xsi:type="dcterms:W3CDTF">2010-08-16T04:48:58Z</dcterms:modified>
</cp:coreProperties>
</file>